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libri (MS)" charset="1" panose="020F0502020204030204"/>
      <p:regular r:id="rId28"/>
    </p:embeddedFont>
    <p:embeddedFont>
      <p:font typeface="Source Sans Pro Bold" charset="1" panose="020B0703030403020204"/>
      <p:regular r:id="rId29"/>
    </p:embeddedFont>
    <p:embeddedFont>
      <p:font typeface="Source Sans Pro" charset="1" panose="020B0503030403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0.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7920133" y="3027893"/>
            <a:ext cx="9068082" cy="3899448"/>
            <a:chOff x="0" y="0"/>
            <a:chExt cx="12090776" cy="5199264"/>
          </a:xfrm>
        </p:grpSpPr>
        <p:sp>
          <p:nvSpPr>
            <p:cNvPr name="Freeform 5" id="5"/>
            <p:cNvSpPr/>
            <p:nvPr/>
          </p:nvSpPr>
          <p:spPr>
            <a:xfrm flipH="false" flipV="false" rot="0">
              <a:off x="0" y="0"/>
              <a:ext cx="12090777" cy="5199264"/>
            </a:xfrm>
            <a:custGeom>
              <a:avLst/>
              <a:gdLst/>
              <a:ahLst/>
              <a:cxnLst/>
              <a:rect r="r" b="b" t="t" l="l"/>
              <a:pathLst>
                <a:path h="5199264" w="12090777">
                  <a:moveTo>
                    <a:pt x="0" y="0"/>
                  </a:moveTo>
                  <a:lnTo>
                    <a:pt x="12090777" y="0"/>
                  </a:lnTo>
                  <a:lnTo>
                    <a:pt x="12090777" y="5199264"/>
                  </a:lnTo>
                  <a:lnTo>
                    <a:pt x="0" y="5199264"/>
                  </a:lnTo>
                  <a:close/>
                </a:path>
              </a:pathLst>
            </a:custGeom>
            <a:solidFill>
              <a:srgbClr val="000000">
                <a:alpha val="0"/>
              </a:srgbClr>
            </a:solidFill>
          </p:spPr>
        </p:sp>
        <p:sp>
          <p:nvSpPr>
            <p:cNvPr name="TextBox 6" id="6"/>
            <p:cNvSpPr txBox="true"/>
            <p:nvPr/>
          </p:nvSpPr>
          <p:spPr>
            <a:xfrm>
              <a:off x="0" y="76200"/>
              <a:ext cx="12090776" cy="5123064"/>
            </a:xfrm>
            <a:prstGeom prst="rect">
              <a:avLst/>
            </a:prstGeom>
          </p:spPr>
          <p:txBody>
            <a:bodyPr anchor="ctr" rtlCol="false" tIns="0" lIns="0" bIns="0" rIns="0"/>
            <a:lstStyle/>
            <a:p>
              <a:pPr algn="ctr">
                <a:lnSpc>
                  <a:spcPts val="6479"/>
                </a:lnSpc>
              </a:pPr>
              <a:r>
                <a:rPr lang="en-US" sz="5999" b="true">
                  <a:solidFill>
                    <a:srgbClr val="000000"/>
                  </a:solidFill>
                  <a:latin typeface="Source Sans Pro Bold"/>
                  <a:ea typeface="Source Sans Pro Bold"/>
                  <a:cs typeface="Source Sans Pro Bold"/>
                  <a:sym typeface="Source Sans Pro Bold"/>
                </a:rPr>
                <a:t>Smart Irrigation Control in </a:t>
              </a:r>
            </a:p>
            <a:p>
              <a:pPr algn="ctr">
                <a:lnSpc>
                  <a:spcPts val="6479"/>
                </a:lnSpc>
              </a:pPr>
              <a:r>
                <a:rPr lang="en-US" sz="5999" b="true">
                  <a:solidFill>
                    <a:srgbClr val="000000"/>
                  </a:solidFill>
                  <a:latin typeface="Source Sans Pro Bold"/>
                  <a:ea typeface="Source Sans Pro Bold"/>
                  <a:cs typeface="Source Sans Pro Bold"/>
                  <a:sym typeface="Source Sans Pro Bold"/>
                </a:rPr>
                <a:t>Commercial </a:t>
              </a:r>
            </a:p>
            <a:p>
              <a:pPr algn="ctr">
                <a:lnSpc>
                  <a:spcPts val="6479"/>
                </a:lnSpc>
              </a:pPr>
              <a:r>
                <a:rPr lang="en-US" sz="5999" b="true">
                  <a:solidFill>
                    <a:srgbClr val="000000"/>
                  </a:solidFill>
                  <a:latin typeface="Source Sans Pro Bold"/>
                  <a:ea typeface="Source Sans Pro Bold"/>
                  <a:cs typeface="Source Sans Pro Bold"/>
                  <a:sym typeface="Source Sans Pro Bold"/>
                </a:rPr>
                <a:t>Greenhouse Facilities</a:t>
              </a:r>
            </a:p>
            <a:p>
              <a:pPr algn="ctr">
                <a:lnSpc>
                  <a:spcPts val="6479"/>
                </a:lnSpc>
              </a:pPr>
            </a:p>
            <a:p>
              <a:pPr algn="ctr">
                <a:lnSpc>
                  <a:spcPts val="2808"/>
                </a:lnSpc>
              </a:pPr>
              <a:r>
                <a:rPr lang="en-US" sz="2600" b="true">
                  <a:solidFill>
                    <a:srgbClr val="000000"/>
                  </a:solidFill>
                  <a:latin typeface="Source Sans Pro Bold"/>
                  <a:ea typeface="Source Sans Pro Bold"/>
                  <a:cs typeface="Source Sans Pro Bold"/>
                  <a:sym typeface="Source Sans Pro Bold"/>
                </a:rPr>
                <a:t>“This isn’t just automation; it’s agricultural intelligence."</a:t>
              </a:r>
            </a:p>
          </p:txBody>
        </p:sp>
      </p:grpSp>
      <p:grpSp>
        <p:nvGrpSpPr>
          <p:cNvPr name="Group 7" id="7"/>
          <p:cNvGrpSpPr/>
          <p:nvPr/>
        </p:nvGrpSpPr>
        <p:grpSpPr>
          <a:xfrm rot="0">
            <a:off x="14611239" y="665822"/>
            <a:ext cx="4753952" cy="1705307"/>
            <a:chOff x="0" y="0"/>
            <a:chExt cx="6338602" cy="2273742"/>
          </a:xfrm>
        </p:grpSpPr>
        <p:sp>
          <p:nvSpPr>
            <p:cNvPr name="Freeform 8" id="8"/>
            <p:cNvSpPr/>
            <p:nvPr/>
          </p:nvSpPr>
          <p:spPr>
            <a:xfrm flipH="false" flipV="false" rot="0">
              <a:off x="0" y="0"/>
              <a:ext cx="6338697" cy="2273808"/>
            </a:xfrm>
            <a:custGeom>
              <a:avLst/>
              <a:gdLst/>
              <a:ahLst/>
              <a:cxnLst/>
              <a:rect r="r" b="b" t="t" l="l"/>
              <a:pathLst>
                <a:path h="2273808" w="6338697">
                  <a:moveTo>
                    <a:pt x="0" y="1136904"/>
                  </a:moveTo>
                  <a:cubicBezTo>
                    <a:pt x="0" y="509016"/>
                    <a:pt x="509016" y="0"/>
                    <a:pt x="1136904" y="0"/>
                  </a:cubicBezTo>
                  <a:lnTo>
                    <a:pt x="5201793" y="0"/>
                  </a:lnTo>
                  <a:cubicBezTo>
                    <a:pt x="5829681" y="0"/>
                    <a:pt x="6338697" y="509016"/>
                    <a:pt x="6338697" y="1136904"/>
                  </a:cubicBezTo>
                  <a:cubicBezTo>
                    <a:pt x="6338697" y="1764792"/>
                    <a:pt x="5829681" y="2273808"/>
                    <a:pt x="5201793" y="2273808"/>
                  </a:cubicBezTo>
                  <a:lnTo>
                    <a:pt x="1136904" y="2273808"/>
                  </a:lnTo>
                  <a:cubicBezTo>
                    <a:pt x="509016" y="2273681"/>
                    <a:pt x="0" y="1764792"/>
                    <a:pt x="0" y="1136904"/>
                  </a:cubicBezTo>
                  <a:close/>
                </a:path>
              </a:pathLst>
            </a:custGeom>
            <a:solidFill>
              <a:srgbClr val="FFFFFF"/>
            </a:solidFill>
          </p:spPr>
        </p:sp>
      </p:grpSp>
      <p:sp>
        <p:nvSpPr>
          <p:cNvPr name="Freeform 9" id="9"/>
          <p:cNvSpPr/>
          <p:nvPr/>
        </p:nvSpPr>
        <p:spPr>
          <a:xfrm flipH="false" flipV="false" rot="0">
            <a:off x="15483991" y="914118"/>
            <a:ext cx="2487112" cy="1298021"/>
          </a:xfrm>
          <a:custGeom>
            <a:avLst/>
            <a:gdLst/>
            <a:ahLst/>
            <a:cxnLst/>
            <a:rect r="r" b="b" t="t" l="l"/>
            <a:pathLst>
              <a:path h="1298021" w="2487112">
                <a:moveTo>
                  <a:pt x="0" y="0"/>
                </a:moveTo>
                <a:lnTo>
                  <a:pt x="2487112" y="0"/>
                </a:lnTo>
                <a:lnTo>
                  <a:pt x="2487112" y="1298021"/>
                </a:lnTo>
                <a:lnTo>
                  <a:pt x="0" y="1298021"/>
                </a:lnTo>
                <a:lnTo>
                  <a:pt x="0" y="0"/>
                </a:lnTo>
                <a:close/>
              </a:path>
            </a:pathLst>
          </a:custGeom>
          <a:blipFill>
            <a:blip r:embed="rId3"/>
            <a:stretch>
              <a:fillRect l="0" t="0" r="0" b="0"/>
            </a:stretch>
          </a:blipFill>
        </p:spPr>
      </p:sp>
      <p:sp>
        <p:nvSpPr>
          <p:cNvPr name="Freeform 10" id="10"/>
          <p:cNvSpPr/>
          <p:nvPr/>
        </p:nvSpPr>
        <p:spPr>
          <a:xfrm flipH="false" flipV="false" rot="0">
            <a:off x="162398" y="1028700"/>
            <a:ext cx="6910028" cy="7835666"/>
          </a:xfrm>
          <a:custGeom>
            <a:avLst/>
            <a:gdLst/>
            <a:ahLst/>
            <a:cxnLst/>
            <a:rect r="r" b="b" t="t" l="l"/>
            <a:pathLst>
              <a:path h="7835666" w="6910028">
                <a:moveTo>
                  <a:pt x="0" y="0"/>
                </a:moveTo>
                <a:lnTo>
                  <a:pt x="6910028" y="0"/>
                </a:lnTo>
                <a:lnTo>
                  <a:pt x="6910028" y="7835666"/>
                </a:lnTo>
                <a:lnTo>
                  <a:pt x="0" y="7835666"/>
                </a:lnTo>
                <a:lnTo>
                  <a:pt x="0" y="0"/>
                </a:lnTo>
                <a:close/>
              </a:path>
            </a:pathLst>
          </a:custGeom>
          <a:blipFill>
            <a:blip r:embed="rId4"/>
            <a:stretch>
              <a:fillRect l="-144" t="-5330" r="-79127"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7796946" y="1172753"/>
            <a:ext cx="10009357" cy="9041130"/>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Resources Utilized</a:t>
            </a:r>
          </a:p>
          <a:p>
            <a:pPr algn="l">
              <a:lnSpc>
                <a:spcPts val="4829"/>
              </a:lnSpc>
            </a:pPr>
            <a:r>
              <a:rPr lang="en-US" sz="3499" b="true">
                <a:solidFill>
                  <a:srgbClr val="000000"/>
                </a:solidFill>
                <a:latin typeface="Source Sans Pro Bold"/>
                <a:ea typeface="Source Sans Pro Bold"/>
                <a:cs typeface="Source Sans Pro Bold"/>
                <a:sym typeface="Source Sans Pro Bold"/>
              </a:rPr>
              <a:t>Hardware:</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ESP32 Microcontroller </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Soil Moisture Sensor </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DS18B20 Temperature Sensor</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5V Relay Module </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Mini Water Pump (controlled via relay)</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Power Supply Module</a:t>
            </a:r>
          </a:p>
          <a:p>
            <a:pPr algn="l">
              <a:lnSpc>
                <a:spcPts val="4829"/>
              </a:lnSpc>
            </a:pPr>
            <a:r>
              <a:rPr lang="en-US" sz="3499" b="true">
                <a:solidFill>
                  <a:srgbClr val="000000"/>
                </a:solidFill>
                <a:latin typeface="Source Sans Pro Bold"/>
                <a:ea typeface="Source Sans Pro Bold"/>
                <a:cs typeface="Source Sans Pro Bold"/>
                <a:sym typeface="Source Sans Pro Bold"/>
              </a:rPr>
              <a:t>Software &amp; Tools:</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Arduino IDE (code development and upload)</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ThingSpeak (cloud data logging and visualization)</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Python (for ML model development and integration)</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Power BI</a:t>
            </a:r>
          </a:p>
          <a:p>
            <a:pPr algn="l">
              <a:lnSpc>
                <a:spcPts val="4140"/>
              </a:lnSpc>
            </a:pPr>
          </a:p>
        </p:txBody>
      </p:sp>
      <p:grpSp>
        <p:nvGrpSpPr>
          <p:cNvPr name="Group 5" id="5"/>
          <p:cNvGrpSpPr/>
          <p:nvPr/>
        </p:nvGrpSpPr>
        <p:grpSpPr>
          <a:xfrm rot="0">
            <a:off x="-14288" y="-14288"/>
            <a:ext cx="7398020" cy="1693299"/>
            <a:chOff x="0" y="0"/>
            <a:chExt cx="9864026" cy="2257732"/>
          </a:xfrm>
        </p:grpSpPr>
        <p:sp>
          <p:nvSpPr>
            <p:cNvPr name="Freeform 6" id="6"/>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7" id="7"/>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8" id="8"/>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Resources Utilized</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1905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Circuit Diagram</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4118466" y="2436086"/>
            <a:ext cx="9465806" cy="5414829"/>
          </a:xfrm>
          <a:custGeom>
            <a:avLst/>
            <a:gdLst/>
            <a:ahLst/>
            <a:cxnLst/>
            <a:rect r="r" b="b" t="t" l="l"/>
            <a:pathLst>
              <a:path h="5414829" w="9465806">
                <a:moveTo>
                  <a:pt x="0" y="0"/>
                </a:moveTo>
                <a:lnTo>
                  <a:pt x="9465806" y="0"/>
                </a:lnTo>
                <a:lnTo>
                  <a:pt x="9465806" y="5414828"/>
                </a:lnTo>
                <a:lnTo>
                  <a:pt x="0" y="5414828"/>
                </a:lnTo>
                <a:lnTo>
                  <a:pt x="0" y="0"/>
                </a:lnTo>
                <a:close/>
              </a:path>
            </a:pathLst>
          </a:custGeom>
          <a:blipFill>
            <a:blip r:embed="rId4"/>
            <a:stretch>
              <a:fillRect l="0" t="0" r="0" b="-2078"/>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Resources Utilized</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527345" y="1964585"/>
            <a:ext cx="17233310" cy="7729950"/>
          </a:xfrm>
          <a:custGeom>
            <a:avLst/>
            <a:gdLst/>
            <a:ahLst/>
            <a:cxnLst/>
            <a:rect r="r" b="b" t="t" l="l"/>
            <a:pathLst>
              <a:path h="7729950" w="17233310">
                <a:moveTo>
                  <a:pt x="0" y="0"/>
                </a:moveTo>
                <a:lnTo>
                  <a:pt x="17233310" y="0"/>
                </a:lnTo>
                <a:lnTo>
                  <a:pt x="17233310" y="7729950"/>
                </a:lnTo>
                <a:lnTo>
                  <a:pt x="0" y="7729950"/>
                </a:lnTo>
                <a:lnTo>
                  <a:pt x="0" y="0"/>
                </a:lnTo>
                <a:close/>
              </a:path>
            </a:pathLst>
          </a:custGeom>
          <a:blipFill>
            <a:blip r:embed="rId4"/>
            <a:stretch>
              <a:fillRect l="0" t="0" r="0" b="-881"/>
            </a:stretch>
          </a:blipFill>
        </p:spPr>
      </p:sp>
      <p:sp>
        <p:nvSpPr>
          <p:cNvPr name="TextBox 10" id="10"/>
          <p:cNvSpPr txBox="true"/>
          <p:nvPr/>
        </p:nvSpPr>
        <p:spPr>
          <a:xfrm rot="0">
            <a:off x="1336858" y="1254010"/>
            <a:ext cx="5057148" cy="586740"/>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Datasets/ML Model used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1069935" y="1621861"/>
            <a:ext cx="16888527" cy="7238619"/>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 Day 1: Design Thinking &amp; Problem Framing</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Started with identifying a real-world issue: monitoring and controlling water quality efficiently.</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Applied the Design Thinking process: Empathize, Define, Ideate, Prototype Plan, Test Strategy</a:t>
            </a:r>
          </a:p>
          <a:p>
            <a:pPr algn="l">
              <a:lnSpc>
                <a:spcPts val="4829"/>
              </a:lnSpc>
            </a:pPr>
            <a:r>
              <a:rPr lang="en-US" sz="3499" b="true">
                <a:solidFill>
                  <a:srgbClr val="000000"/>
                </a:solidFill>
                <a:latin typeface="Source Sans Pro Bold"/>
                <a:ea typeface="Source Sans Pro Bold"/>
                <a:cs typeface="Source Sans Pro Bold"/>
                <a:sym typeface="Source Sans Pro Bold"/>
              </a:rPr>
              <a:t>🟨 Day 2: Wokwi Simulation &amp; Embedded Coding</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Created 3 simulation stages in Wokwi:</a:t>
            </a:r>
          </a:p>
          <a:p>
            <a:pPr algn="l" marL="755647" indent="-377824" lvl="1">
              <a:lnSpc>
                <a:spcPts val="4829"/>
              </a:lnSpc>
              <a:buAutoNum type="arabicPeriod" startAt="1"/>
            </a:pPr>
            <a:r>
              <a:rPr lang="en-US" sz="3499">
                <a:solidFill>
                  <a:srgbClr val="000000"/>
                </a:solidFill>
                <a:latin typeface="Source Sans Pro"/>
                <a:ea typeface="Source Sans Pro"/>
                <a:cs typeface="Source Sans Pro"/>
                <a:sym typeface="Source Sans Pro"/>
              </a:rPr>
              <a:t>Basic sensor setup for reading values.</a:t>
            </a:r>
          </a:p>
          <a:p>
            <a:pPr algn="l" marL="755647" indent="-377824" lvl="1">
              <a:lnSpc>
                <a:spcPts val="4829"/>
              </a:lnSpc>
              <a:buAutoNum type="arabicPeriod" startAt="1"/>
            </a:pPr>
            <a:r>
              <a:rPr lang="en-US" sz="3499">
                <a:solidFill>
                  <a:srgbClr val="000000"/>
                </a:solidFill>
                <a:latin typeface="Source Sans Pro"/>
                <a:ea typeface="Source Sans Pro"/>
                <a:cs typeface="Source Sans Pro"/>
                <a:sym typeface="Source Sans Pro"/>
              </a:rPr>
              <a:t>Sensor readings displayed on OLED screen.</a:t>
            </a:r>
          </a:p>
          <a:p>
            <a:pPr algn="l" marL="755647" indent="-377824" lvl="1">
              <a:lnSpc>
                <a:spcPts val="4829"/>
              </a:lnSpc>
              <a:buAutoNum type="arabicPeriod" startAt="1"/>
            </a:pPr>
            <a:r>
              <a:rPr lang="en-US" sz="3499">
                <a:solidFill>
                  <a:srgbClr val="000000"/>
                </a:solidFill>
                <a:latin typeface="Source Sans Pro"/>
                <a:ea typeface="Source Sans Pro"/>
                <a:cs typeface="Source Sans Pro"/>
                <a:sym typeface="Source Sans Pro"/>
              </a:rPr>
              <a:t>Integration of CO₂ sensor with cloud connectivity via ThingSpeak.</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Wrote and tested code in Embedded C, validating output for each module.</a:t>
            </a:r>
          </a:p>
          <a:p>
            <a:pPr algn="l">
              <a:lnSpc>
                <a:spcPts val="4415"/>
              </a:lnSpc>
            </a:pPr>
          </a:p>
        </p:txBody>
      </p:sp>
      <p:grpSp>
        <p:nvGrpSpPr>
          <p:cNvPr name="Group 5" id="5"/>
          <p:cNvGrpSpPr/>
          <p:nvPr/>
        </p:nvGrpSpPr>
        <p:grpSpPr>
          <a:xfrm rot="0">
            <a:off x="-14288" y="-14288"/>
            <a:ext cx="7398020" cy="1693299"/>
            <a:chOff x="0" y="0"/>
            <a:chExt cx="9864026" cy="2257732"/>
          </a:xfrm>
        </p:grpSpPr>
        <p:sp>
          <p:nvSpPr>
            <p:cNvPr name="Freeform 6" id="6"/>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7" id="7"/>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8" id="8"/>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Implementation Details</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Implementation Details</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TextBox 9" id="9"/>
          <p:cNvSpPr txBox="true"/>
          <p:nvPr/>
        </p:nvSpPr>
        <p:spPr>
          <a:xfrm rot="0">
            <a:off x="1028700" y="1604963"/>
            <a:ext cx="16629019" cy="6524625"/>
          </a:xfrm>
          <a:prstGeom prst="rect">
            <a:avLst/>
          </a:prstGeom>
        </p:spPr>
        <p:txBody>
          <a:bodyPr anchor="t" rtlCol="false" tIns="0" lIns="0" bIns="0" rIns="0">
            <a:spAutoFit/>
          </a:bodyPr>
          <a:lstStyle/>
          <a:p>
            <a:pPr algn="l">
              <a:lnSpc>
                <a:spcPts val="4320"/>
              </a:lnSpc>
              <a:spcBef>
                <a:spcPct val="0"/>
              </a:spcBef>
            </a:pPr>
            <a:r>
              <a:rPr lang="en-US" sz="3600">
                <a:solidFill>
                  <a:srgbClr val="000000"/>
                </a:solidFill>
                <a:latin typeface="Source Sans Pro"/>
                <a:ea typeface="Source Sans Pro"/>
                <a:cs typeface="Source Sans Pro"/>
                <a:sym typeface="Source Sans Pro"/>
              </a:rPr>
              <a:t>🟧 </a:t>
            </a:r>
            <a:r>
              <a:rPr lang="en-US" b="true" sz="3600">
                <a:solidFill>
                  <a:srgbClr val="000000"/>
                </a:solidFill>
                <a:latin typeface="Source Sans Pro Bold"/>
                <a:ea typeface="Source Sans Pro Bold"/>
                <a:cs typeface="Source Sans Pro Bold"/>
                <a:sym typeface="Source Sans Pro Bold"/>
              </a:rPr>
              <a:t>Day 3: Hardware Implementation &amp; ML Dataset Creation</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Assembled hardware setup with ESP32 and all sensors.</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Took real-time sensor readings to build a custom dataset.</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Trained an XGBoost machine learning model to analyze and predict water quality.</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Ensured smooth data flow from sensors to cloud and into the model.</a:t>
            </a:r>
          </a:p>
          <a:p>
            <a:pPr algn="l">
              <a:lnSpc>
                <a:spcPts val="4320"/>
              </a:lnSpc>
            </a:pPr>
          </a:p>
          <a:p>
            <a:pPr algn="l">
              <a:lnSpc>
                <a:spcPts val="4320"/>
              </a:lnSpc>
              <a:spcBef>
                <a:spcPct val="0"/>
              </a:spcBef>
            </a:pPr>
            <a:r>
              <a:rPr lang="en-US" sz="3600">
                <a:solidFill>
                  <a:srgbClr val="000000"/>
                </a:solidFill>
                <a:latin typeface="Source Sans Pro"/>
                <a:ea typeface="Source Sans Pro"/>
                <a:cs typeface="Source Sans Pro"/>
                <a:sym typeface="Source Sans Pro"/>
              </a:rPr>
              <a:t>🟥 </a:t>
            </a:r>
            <a:r>
              <a:rPr lang="en-US" b="true" sz="3600">
                <a:solidFill>
                  <a:srgbClr val="000000"/>
                </a:solidFill>
                <a:latin typeface="Source Sans Pro Bold"/>
                <a:ea typeface="Source Sans Pro Bold"/>
                <a:cs typeface="Source Sans Pro Bold"/>
                <a:sym typeface="Source Sans Pro Bold"/>
              </a:rPr>
              <a:t>Day 4: Model Comparison &amp; Dashboard Integration</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Compared different ML models (e.g., Decision Tree, XGBoost, Random Forest) for accuracy.</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Integrated prediction results into Power BI for visualization.</a:t>
            </a:r>
          </a:p>
          <a:p>
            <a:pPr algn="l" marL="777240" indent="-388620" lvl="1">
              <a:lnSpc>
                <a:spcPts val="4320"/>
              </a:lnSpc>
              <a:buFont typeface="Arial"/>
              <a:buChar char="•"/>
            </a:pPr>
            <a:r>
              <a:rPr lang="en-US" sz="3600">
                <a:solidFill>
                  <a:srgbClr val="000000"/>
                </a:solidFill>
                <a:latin typeface="Source Sans Pro"/>
                <a:ea typeface="Source Sans Pro"/>
                <a:cs typeface="Source Sans Pro"/>
                <a:sym typeface="Source Sans Pro"/>
              </a:rPr>
              <a:t>Built an interactive dashboard to display real-time trends, sensor data, and ML outputs.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DESIGN THINKING</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7427243" y="1422634"/>
            <a:ext cx="9832057" cy="6077711"/>
          </a:xfrm>
          <a:custGeom>
            <a:avLst/>
            <a:gdLst/>
            <a:ahLst/>
            <a:cxnLst/>
            <a:rect r="r" b="b" t="t" l="l"/>
            <a:pathLst>
              <a:path h="6077711" w="9832057">
                <a:moveTo>
                  <a:pt x="0" y="0"/>
                </a:moveTo>
                <a:lnTo>
                  <a:pt x="9832057" y="0"/>
                </a:lnTo>
                <a:lnTo>
                  <a:pt x="9832057" y="6077711"/>
                </a:lnTo>
                <a:lnTo>
                  <a:pt x="0" y="6077711"/>
                </a:lnTo>
                <a:lnTo>
                  <a:pt x="0" y="0"/>
                </a:lnTo>
                <a:close/>
              </a:path>
            </a:pathLst>
          </a:custGeom>
          <a:blipFill>
            <a:blip r:embed="rId4"/>
            <a:stretch>
              <a:fillRect l="-2015" t="-7245" r="-457" b="-3271"/>
            </a:stretch>
          </a:blipFill>
        </p:spPr>
      </p:sp>
      <p:pic>
        <p:nvPicPr>
          <p:cNvPr name="Picture 10" id="10"/>
          <p:cNvPicPr>
            <a:picLocks noChangeAspect="true"/>
          </p:cNvPicPr>
          <p:nvPr/>
        </p:nvPicPr>
        <p:blipFill>
          <a:blip r:embed="rId5"/>
          <a:srcRect l="0" t="0" r="0" b="0"/>
          <a:stretch>
            <a:fillRect/>
          </a:stretch>
        </p:blipFill>
        <p:spPr>
          <a:xfrm flipH="false" flipV="false" rot="0">
            <a:off x="7383732" y="1422634"/>
            <a:ext cx="1242181" cy="123622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DESIGN THINKING</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744979" y="1679011"/>
            <a:ext cx="16341558" cy="8230799"/>
          </a:xfrm>
          <a:custGeom>
            <a:avLst/>
            <a:gdLst/>
            <a:ahLst/>
            <a:cxnLst/>
            <a:rect r="r" b="b" t="t" l="l"/>
            <a:pathLst>
              <a:path h="8230799" w="16341558">
                <a:moveTo>
                  <a:pt x="0" y="0"/>
                </a:moveTo>
                <a:lnTo>
                  <a:pt x="16341558" y="0"/>
                </a:lnTo>
                <a:lnTo>
                  <a:pt x="16341558" y="8230799"/>
                </a:lnTo>
                <a:lnTo>
                  <a:pt x="0" y="8230799"/>
                </a:lnTo>
                <a:lnTo>
                  <a:pt x="0" y="0"/>
                </a:lnTo>
                <a:close/>
              </a:path>
            </a:pathLst>
          </a:custGeom>
          <a:blipFill>
            <a:blip r:embed="rId4"/>
            <a:stretch>
              <a:fillRect l="0" t="-484" r="0" b="-3253"/>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8141937" cy="1693299"/>
            <a:chOff x="0" y="0"/>
            <a:chExt cx="10855916" cy="2257732"/>
          </a:xfrm>
        </p:grpSpPr>
        <p:sp>
          <p:nvSpPr>
            <p:cNvPr name="Freeform 5" id="5"/>
            <p:cNvSpPr/>
            <p:nvPr/>
          </p:nvSpPr>
          <p:spPr>
            <a:xfrm flipH="false" flipV="false" rot="0">
              <a:off x="19050" y="19050"/>
              <a:ext cx="10817860" cy="2219706"/>
            </a:xfrm>
            <a:custGeom>
              <a:avLst/>
              <a:gdLst/>
              <a:ahLst/>
              <a:cxnLst/>
              <a:rect r="r" b="b" t="t" l="l"/>
              <a:pathLst>
                <a:path h="2219706" w="10817860">
                  <a:moveTo>
                    <a:pt x="0" y="554863"/>
                  </a:moveTo>
                  <a:lnTo>
                    <a:pt x="9692894" y="554863"/>
                  </a:lnTo>
                  <a:lnTo>
                    <a:pt x="9692894" y="0"/>
                  </a:lnTo>
                  <a:lnTo>
                    <a:pt x="10817860" y="1109853"/>
                  </a:lnTo>
                  <a:lnTo>
                    <a:pt x="9692894" y="2219706"/>
                  </a:lnTo>
                  <a:lnTo>
                    <a:pt x="9692894" y="1664716"/>
                  </a:lnTo>
                  <a:lnTo>
                    <a:pt x="0" y="1664716"/>
                  </a:lnTo>
                  <a:close/>
                </a:path>
              </a:pathLst>
            </a:custGeom>
            <a:solidFill>
              <a:srgbClr val="156082"/>
            </a:solidFill>
          </p:spPr>
        </p:sp>
        <p:sp>
          <p:nvSpPr>
            <p:cNvPr name="Freeform 6" id="6"/>
            <p:cNvSpPr/>
            <p:nvPr/>
          </p:nvSpPr>
          <p:spPr>
            <a:xfrm flipH="false" flipV="false" rot="0">
              <a:off x="0" y="-1397"/>
              <a:ext cx="10855960" cy="2260854"/>
            </a:xfrm>
            <a:custGeom>
              <a:avLst/>
              <a:gdLst/>
              <a:ahLst/>
              <a:cxnLst/>
              <a:rect r="r" b="b" t="t" l="l"/>
              <a:pathLst>
                <a:path h="2260854" w="10855960">
                  <a:moveTo>
                    <a:pt x="19050" y="556260"/>
                  </a:moveTo>
                  <a:lnTo>
                    <a:pt x="9711944" y="556260"/>
                  </a:lnTo>
                  <a:lnTo>
                    <a:pt x="9711944" y="575310"/>
                  </a:lnTo>
                  <a:lnTo>
                    <a:pt x="9692894" y="575310"/>
                  </a:lnTo>
                  <a:lnTo>
                    <a:pt x="9692894" y="20447"/>
                  </a:lnTo>
                  <a:cubicBezTo>
                    <a:pt x="9692894" y="12827"/>
                    <a:pt x="9697465" y="5842"/>
                    <a:pt x="9704577" y="2921"/>
                  </a:cubicBezTo>
                  <a:cubicBezTo>
                    <a:pt x="9711689" y="0"/>
                    <a:pt x="9719818" y="1524"/>
                    <a:pt x="9725278" y="6985"/>
                  </a:cubicBezTo>
                  <a:lnTo>
                    <a:pt x="10850245" y="1116838"/>
                  </a:lnTo>
                  <a:cubicBezTo>
                    <a:pt x="10853927" y="1120394"/>
                    <a:pt x="10855960" y="1125347"/>
                    <a:pt x="10855960" y="1130427"/>
                  </a:cubicBezTo>
                  <a:cubicBezTo>
                    <a:pt x="10855960" y="1135507"/>
                    <a:pt x="10853927" y="1140460"/>
                    <a:pt x="10850245" y="1144016"/>
                  </a:cubicBezTo>
                  <a:lnTo>
                    <a:pt x="9725278" y="2253869"/>
                  </a:lnTo>
                  <a:cubicBezTo>
                    <a:pt x="9719818" y="2259203"/>
                    <a:pt x="9711689" y="2260854"/>
                    <a:pt x="9704577" y="2257933"/>
                  </a:cubicBezTo>
                  <a:cubicBezTo>
                    <a:pt x="9697465" y="2255012"/>
                    <a:pt x="9692894" y="2248027"/>
                    <a:pt x="9692894" y="2240407"/>
                  </a:cubicBezTo>
                  <a:lnTo>
                    <a:pt x="9692894" y="1685163"/>
                  </a:lnTo>
                  <a:lnTo>
                    <a:pt x="9711944" y="1685163"/>
                  </a:lnTo>
                  <a:lnTo>
                    <a:pt x="9711944"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9711944" y="1666113"/>
                  </a:lnTo>
                  <a:cubicBezTo>
                    <a:pt x="9722485" y="1666113"/>
                    <a:pt x="9730994" y="1674622"/>
                    <a:pt x="9730994" y="1685163"/>
                  </a:cubicBezTo>
                  <a:lnTo>
                    <a:pt x="9730994" y="2240026"/>
                  </a:lnTo>
                  <a:lnTo>
                    <a:pt x="9711944" y="2240026"/>
                  </a:lnTo>
                  <a:lnTo>
                    <a:pt x="9698609" y="2226437"/>
                  </a:lnTo>
                  <a:lnTo>
                    <a:pt x="10823575" y="1116584"/>
                  </a:lnTo>
                  <a:lnTo>
                    <a:pt x="10836910" y="1130173"/>
                  </a:lnTo>
                  <a:lnTo>
                    <a:pt x="10823575" y="1143762"/>
                  </a:lnTo>
                  <a:lnTo>
                    <a:pt x="9698609" y="34036"/>
                  </a:lnTo>
                  <a:lnTo>
                    <a:pt x="9711944" y="20447"/>
                  </a:lnTo>
                  <a:lnTo>
                    <a:pt x="9730994" y="20447"/>
                  </a:lnTo>
                  <a:lnTo>
                    <a:pt x="9730994" y="575310"/>
                  </a:lnTo>
                  <a:cubicBezTo>
                    <a:pt x="9730994" y="585851"/>
                    <a:pt x="9722485" y="594360"/>
                    <a:pt x="9711944" y="594360"/>
                  </a:cubicBezTo>
                  <a:lnTo>
                    <a:pt x="19050" y="594360"/>
                  </a:lnTo>
                  <a:close/>
                </a:path>
              </a:pathLst>
            </a:custGeom>
            <a:solidFill>
              <a:srgbClr val="042433"/>
            </a:solidFill>
          </p:spPr>
        </p:sp>
        <p:sp>
          <p:nvSpPr>
            <p:cNvPr name="TextBox 7" id="7"/>
            <p:cNvSpPr txBox="true"/>
            <p:nvPr/>
          </p:nvSpPr>
          <p:spPr>
            <a:xfrm>
              <a:off x="0" y="-9525"/>
              <a:ext cx="1085591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Results &amp; Observations</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3314465" y="2981066"/>
            <a:ext cx="11301259" cy="2090733"/>
          </a:xfrm>
          <a:custGeom>
            <a:avLst/>
            <a:gdLst/>
            <a:ahLst/>
            <a:cxnLst/>
            <a:rect r="r" b="b" t="t" l="l"/>
            <a:pathLst>
              <a:path h="2090733" w="11301259">
                <a:moveTo>
                  <a:pt x="0" y="0"/>
                </a:moveTo>
                <a:lnTo>
                  <a:pt x="11301259" y="0"/>
                </a:lnTo>
                <a:lnTo>
                  <a:pt x="11301259" y="2090733"/>
                </a:lnTo>
                <a:lnTo>
                  <a:pt x="0" y="2090733"/>
                </a:lnTo>
                <a:lnTo>
                  <a:pt x="0" y="0"/>
                </a:lnTo>
                <a:close/>
              </a:path>
            </a:pathLst>
          </a:custGeom>
          <a:blipFill>
            <a:blip r:embed="rId4"/>
            <a:stretch>
              <a:fillRect l="0" t="0" r="0" b="0"/>
            </a:stretch>
          </a:blipFill>
        </p:spPr>
      </p:sp>
      <p:sp>
        <p:nvSpPr>
          <p:cNvPr name="Freeform 10" id="10"/>
          <p:cNvSpPr/>
          <p:nvPr/>
        </p:nvSpPr>
        <p:spPr>
          <a:xfrm flipH="false" flipV="false" rot="0">
            <a:off x="3107179" y="5633774"/>
            <a:ext cx="4542127" cy="2046761"/>
          </a:xfrm>
          <a:custGeom>
            <a:avLst/>
            <a:gdLst/>
            <a:ahLst/>
            <a:cxnLst/>
            <a:rect r="r" b="b" t="t" l="l"/>
            <a:pathLst>
              <a:path h="2046761" w="4542127">
                <a:moveTo>
                  <a:pt x="0" y="0"/>
                </a:moveTo>
                <a:lnTo>
                  <a:pt x="4542127" y="0"/>
                </a:lnTo>
                <a:lnTo>
                  <a:pt x="4542127" y="2046760"/>
                </a:lnTo>
                <a:lnTo>
                  <a:pt x="0" y="2046760"/>
                </a:lnTo>
                <a:lnTo>
                  <a:pt x="0" y="0"/>
                </a:lnTo>
                <a:close/>
              </a:path>
            </a:pathLst>
          </a:custGeom>
          <a:blipFill>
            <a:blip r:embed="rId5"/>
            <a:stretch>
              <a:fillRect l="0" t="0" r="0" b="0"/>
            </a:stretch>
          </a:blipFill>
        </p:spPr>
      </p:sp>
      <p:sp>
        <p:nvSpPr>
          <p:cNvPr name="Freeform 11" id="11"/>
          <p:cNvSpPr/>
          <p:nvPr/>
        </p:nvSpPr>
        <p:spPr>
          <a:xfrm flipH="false" flipV="false" rot="0">
            <a:off x="8261828" y="5327630"/>
            <a:ext cx="7020590" cy="2659049"/>
          </a:xfrm>
          <a:custGeom>
            <a:avLst/>
            <a:gdLst/>
            <a:ahLst/>
            <a:cxnLst/>
            <a:rect r="r" b="b" t="t" l="l"/>
            <a:pathLst>
              <a:path h="2659049" w="7020590">
                <a:moveTo>
                  <a:pt x="0" y="0"/>
                </a:moveTo>
                <a:lnTo>
                  <a:pt x="7020591" y="0"/>
                </a:lnTo>
                <a:lnTo>
                  <a:pt x="7020591" y="2659048"/>
                </a:lnTo>
                <a:lnTo>
                  <a:pt x="0" y="2659048"/>
                </a:lnTo>
                <a:lnTo>
                  <a:pt x="0" y="0"/>
                </a:lnTo>
                <a:close/>
              </a:path>
            </a:pathLst>
          </a:custGeom>
          <a:blipFill>
            <a:blip r:embed="rId6"/>
            <a:stretch>
              <a:fillRect l="0" t="0" r="0" b="0"/>
            </a:stretch>
          </a:blipFill>
        </p:spPr>
      </p:sp>
      <p:sp>
        <p:nvSpPr>
          <p:cNvPr name="TextBox 12" id="12"/>
          <p:cNvSpPr txBox="true"/>
          <p:nvPr/>
        </p:nvSpPr>
        <p:spPr>
          <a:xfrm rot="0">
            <a:off x="5063102" y="1864735"/>
            <a:ext cx="8964993" cy="1116330"/>
          </a:xfrm>
          <a:prstGeom prst="rect">
            <a:avLst/>
          </a:prstGeom>
        </p:spPr>
        <p:txBody>
          <a:bodyPr anchor="t" rtlCol="false" tIns="0" lIns="0" bIns="0" rIns="0">
            <a:spAutoFit/>
          </a:bodyPr>
          <a:lstStyle/>
          <a:p>
            <a:pPr algn="l" marL="633410" indent="-316705" lvl="1">
              <a:lnSpc>
                <a:spcPts val="4829"/>
              </a:lnSpc>
              <a:buFont typeface="Arial"/>
              <a:buChar char="•"/>
            </a:pPr>
            <a:r>
              <a:rPr lang="en-US" b="true" sz="3499">
                <a:solidFill>
                  <a:srgbClr val="000000"/>
                </a:solidFill>
                <a:latin typeface="Source Sans Pro Bold"/>
                <a:ea typeface="Source Sans Pro Bold"/>
                <a:cs typeface="Source Sans Pro Bold"/>
                <a:sym typeface="Source Sans Pro Bold"/>
              </a:rPr>
              <a:t>Accuracy of the model</a:t>
            </a:r>
          </a:p>
          <a:p>
            <a:pPr algn="l">
              <a:lnSpc>
                <a:spcPts val="414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Freeform 4" id="4"/>
          <p:cNvSpPr/>
          <p:nvPr/>
        </p:nvSpPr>
        <p:spPr>
          <a:xfrm flipH="false" flipV="false" rot="0">
            <a:off x="401802" y="319402"/>
            <a:ext cx="17484396" cy="9498968"/>
          </a:xfrm>
          <a:custGeom>
            <a:avLst/>
            <a:gdLst/>
            <a:ahLst/>
            <a:cxnLst/>
            <a:rect r="r" b="b" t="t" l="l"/>
            <a:pathLst>
              <a:path h="9498968" w="17484396">
                <a:moveTo>
                  <a:pt x="0" y="0"/>
                </a:moveTo>
                <a:lnTo>
                  <a:pt x="17484396" y="0"/>
                </a:lnTo>
                <a:lnTo>
                  <a:pt x="17484396" y="9498968"/>
                </a:lnTo>
                <a:lnTo>
                  <a:pt x="0" y="9498968"/>
                </a:lnTo>
                <a:lnTo>
                  <a:pt x="0" y="0"/>
                </a:lnTo>
                <a:close/>
              </a:path>
            </a:pathLst>
          </a:custGeom>
          <a:blipFill>
            <a:blip r:embed="rId3"/>
            <a:stretch>
              <a:fillRect l="-3132" t="0" r="-3132"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8537145" cy="1693299"/>
            <a:chOff x="0" y="0"/>
            <a:chExt cx="11382860" cy="2257732"/>
          </a:xfrm>
        </p:grpSpPr>
        <p:sp>
          <p:nvSpPr>
            <p:cNvPr name="Freeform 5" id="5"/>
            <p:cNvSpPr/>
            <p:nvPr/>
          </p:nvSpPr>
          <p:spPr>
            <a:xfrm flipH="false" flipV="false" rot="0">
              <a:off x="19050" y="19050"/>
              <a:ext cx="11344783" cy="2219706"/>
            </a:xfrm>
            <a:custGeom>
              <a:avLst/>
              <a:gdLst/>
              <a:ahLst/>
              <a:cxnLst/>
              <a:rect r="r" b="b" t="t" l="l"/>
              <a:pathLst>
                <a:path h="2219706" w="11344783">
                  <a:moveTo>
                    <a:pt x="0" y="554863"/>
                  </a:moveTo>
                  <a:lnTo>
                    <a:pt x="10219690" y="554863"/>
                  </a:lnTo>
                  <a:lnTo>
                    <a:pt x="10219690" y="0"/>
                  </a:lnTo>
                  <a:lnTo>
                    <a:pt x="11344783" y="1109853"/>
                  </a:lnTo>
                  <a:lnTo>
                    <a:pt x="10219690" y="2219706"/>
                  </a:lnTo>
                  <a:lnTo>
                    <a:pt x="10219690" y="1664716"/>
                  </a:lnTo>
                  <a:lnTo>
                    <a:pt x="0" y="1664716"/>
                  </a:lnTo>
                  <a:close/>
                </a:path>
              </a:pathLst>
            </a:custGeom>
            <a:solidFill>
              <a:srgbClr val="156082"/>
            </a:solidFill>
          </p:spPr>
        </p:sp>
        <p:sp>
          <p:nvSpPr>
            <p:cNvPr name="Freeform 6" id="6"/>
            <p:cNvSpPr/>
            <p:nvPr/>
          </p:nvSpPr>
          <p:spPr>
            <a:xfrm flipH="false" flipV="false" rot="0">
              <a:off x="0" y="-1397"/>
              <a:ext cx="11382883" cy="2260854"/>
            </a:xfrm>
            <a:custGeom>
              <a:avLst/>
              <a:gdLst/>
              <a:ahLst/>
              <a:cxnLst/>
              <a:rect r="r" b="b" t="t" l="l"/>
              <a:pathLst>
                <a:path h="2260854" w="11382883">
                  <a:moveTo>
                    <a:pt x="19050" y="556260"/>
                  </a:moveTo>
                  <a:lnTo>
                    <a:pt x="10238740" y="556260"/>
                  </a:lnTo>
                  <a:lnTo>
                    <a:pt x="10238740" y="575310"/>
                  </a:lnTo>
                  <a:lnTo>
                    <a:pt x="10219690" y="575310"/>
                  </a:lnTo>
                  <a:lnTo>
                    <a:pt x="10219690" y="20447"/>
                  </a:lnTo>
                  <a:cubicBezTo>
                    <a:pt x="10219690" y="12827"/>
                    <a:pt x="10224262" y="5842"/>
                    <a:pt x="10231374" y="2921"/>
                  </a:cubicBezTo>
                  <a:cubicBezTo>
                    <a:pt x="10238486" y="0"/>
                    <a:pt x="10246614" y="1524"/>
                    <a:pt x="10252075" y="6985"/>
                  </a:cubicBezTo>
                  <a:lnTo>
                    <a:pt x="11377168" y="1116838"/>
                  </a:lnTo>
                  <a:cubicBezTo>
                    <a:pt x="11380851" y="1120394"/>
                    <a:pt x="11382883" y="1125347"/>
                    <a:pt x="11382883" y="1130427"/>
                  </a:cubicBezTo>
                  <a:cubicBezTo>
                    <a:pt x="11382883" y="1135507"/>
                    <a:pt x="11380851" y="1140460"/>
                    <a:pt x="11377168" y="1144016"/>
                  </a:cubicBezTo>
                  <a:lnTo>
                    <a:pt x="10252075" y="2253869"/>
                  </a:lnTo>
                  <a:cubicBezTo>
                    <a:pt x="10246614" y="2259203"/>
                    <a:pt x="10238486" y="2260854"/>
                    <a:pt x="10231374" y="2257933"/>
                  </a:cubicBezTo>
                  <a:cubicBezTo>
                    <a:pt x="10224262" y="2255012"/>
                    <a:pt x="10219690" y="2248027"/>
                    <a:pt x="10219690" y="2240407"/>
                  </a:cubicBezTo>
                  <a:lnTo>
                    <a:pt x="10219690" y="1685163"/>
                  </a:lnTo>
                  <a:lnTo>
                    <a:pt x="10238740" y="1685163"/>
                  </a:lnTo>
                  <a:lnTo>
                    <a:pt x="10238740"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10238740" y="1666113"/>
                  </a:lnTo>
                  <a:cubicBezTo>
                    <a:pt x="10249281" y="1666113"/>
                    <a:pt x="10257790" y="1674622"/>
                    <a:pt x="10257790" y="1685163"/>
                  </a:cubicBezTo>
                  <a:lnTo>
                    <a:pt x="10257790" y="2240026"/>
                  </a:lnTo>
                  <a:lnTo>
                    <a:pt x="10238740" y="2240026"/>
                  </a:lnTo>
                  <a:lnTo>
                    <a:pt x="10225405" y="2226437"/>
                  </a:lnTo>
                  <a:lnTo>
                    <a:pt x="11350498" y="1116584"/>
                  </a:lnTo>
                  <a:lnTo>
                    <a:pt x="11363833" y="1130173"/>
                  </a:lnTo>
                  <a:lnTo>
                    <a:pt x="11350498" y="1143762"/>
                  </a:lnTo>
                  <a:lnTo>
                    <a:pt x="10225405" y="34036"/>
                  </a:lnTo>
                  <a:lnTo>
                    <a:pt x="10238740" y="20447"/>
                  </a:lnTo>
                  <a:lnTo>
                    <a:pt x="10257790" y="20447"/>
                  </a:lnTo>
                  <a:lnTo>
                    <a:pt x="10257790" y="575310"/>
                  </a:lnTo>
                  <a:cubicBezTo>
                    <a:pt x="10257790" y="585851"/>
                    <a:pt x="10249281" y="594360"/>
                    <a:pt x="10238740" y="594360"/>
                  </a:cubicBezTo>
                  <a:lnTo>
                    <a:pt x="19050" y="594360"/>
                  </a:lnTo>
                  <a:close/>
                </a:path>
              </a:pathLst>
            </a:custGeom>
            <a:solidFill>
              <a:srgbClr val="042433"/>
            </a:solidFill>
          </p:spPr>
        </p:sp>
        <p:sp>
          <p:nvSpPr>
            <p:cNvPr name="TextBox 7" id="7"/>
            <p:cNvSpPr txBox="true"/>
            <p:nvPr/>
          </p:nvSpPr>
          <p:spPr>
            <a:xfrm>
              <a:off x="0" y="-9525"/>
              <a:ext cx="11382860"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Advantages &amp; Limitations</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TextBox 9" id="9"/>
          <p:cNvSpPr txBox="true"/>
          <p:nvPr/>
        </p:nvSpPr>
        <p:spPr>
          <a:xfrm rot="0">
            <a:off x="1261478" y="1965960"/>
            <a:ext cx="13251597" cy="7292340"/>
          </a:xfrm>
          <a:prstGeom prst="rect">
            <a:avLst/>
          </a:prstGeom>
        </p:spPr>
        <p:txBody>
          <a:bodyPr anchor="t" rtlCol="false" tIns="0" lIns="0" bIns="0" rIns="0">
            <a:spAutoFit/>
          </a:bodyPr>
          <a:lstStyle/>
          <a:p>
            <a:pPr algn="l">
              <a:lnSpc>
                <a:spcPts val="4829"/>
              </a:lnSpc>
              <a:spcBef>
                <a:spcPct val="0"/>
              </a:spcBef>
            </a:pPr>
            <a:r>
              <a:rPr lang="en-US" sz="3499">
                <a:solidFill>
                  <a:srgbClr val="000000"/>
                </a:solidFill>
                <a:latin typeface="Source Sans Pro"/>
                <a:ea typeface="Source Sans Pro"/>
                <a:cs typeface="Source Sans Pro"/>
                <a:sym typeface="Source Sans Pro"/>
              </a:rPr>
              <a:t>✅</a:t>
            </a:r>
            <a:r>
              <a:rPr lang="en-US" b="true" sz="3499">
                <a:solidFill>
                  <a:srgbClr val="000000"/>
                </a:solidFill>
                <a:latin typeface="Source Sans Pro Bold"/>
                <a:ea typeface="Source Sans Pro Bold"/>
                <a:cs typeface="Source Sans Pro Bold"/>
                <a:sym typeface="Source Sans Pro Bold"/>
              </a:rPr>
              <a:t> Advantages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Ensures efficient water usage by irrigating only when needed.</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Enhances crop yield through optimal soil moisture management.</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Allows remote monitoring and control using IoT technology.</a:t>
            </a:r>
          </a:p>
          <a:p>
            <a:pPr algn="l">
              <a:lnSpc>
                <a:spcPts val="4829"/>
              </a:lnSpc>
              <a:spcBef>
                <a:spcPct val="0"/>
              </a:spcBef>
            </a:pPr>
            <a:r>
              <a:rPr lang="en-US" sz="3499">
                <a:solidFill>
                  <a:srgbClr val="000000"/>
                </a:solidFill>
                <a:latin typeface="Source Sans Pro"/>
                <a:ea typeface="Source Sans Pro"/>
                <a:cs typeface="Source Sans Pro"/>
                <a:sym typeface="Source Sans Pro"/>
              </a:rPr>
              <a:t>⚠️</a:t>
            </a:r>
            <a:r>
              <a:rPr lang="en-US" b="true" sz="3499">
                <a:solidFill>
                  <a:srgbClr val="000000"/>
                </a:solidFill>
                <a:latin typeface="Source Sans Pro Bold"/>
                <a:ea typeface="Source Sans Pro Bold"/>
                <a:cs typeface="Source Sans Pro Bold"/>
                <a:sym typeface="Source Sans Pro Bold"/>
              </a:rPr>
              <a:t> Limitations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High initial setup cost due to sensors and controllers.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System relies on continuous internet and power availability.</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Sensors require periodic maintenance and calibration.</a:t>
            </a:r>
          </a:p>
          <a:p>
            <a:pPr algn="l">
              <a:lnSpc>
                <a:spcPts val="4829"/>
              </a:lnSpc>
              <a:spcBef>
                <a:spcPct val="0"/>
              </a:spcBef>
            </a:pPr>
            <a:r>
              <a:rPr lang="en-US" sz="3499">
                <a:solidFill>
                  <a:srgbClr val="000000"/>
                </a:solidFill>
                <a:latin typeface="Source Sans Pro"/>
                <a:ea typeface="Source Sans Pro"/>
                <a:cs typeface="Source Sans Pro"/>
                <a:sym typeface="Source Sans Pro"/>
              </a:rPr>
              <a:t>🚧 </a:t>
            </a:r>
            <a:r>
              <a:rPr lang="en-US" b="true" sz="3499">
                <a:solidFill>
                  <a:srgbClr val="000000"/>
                </a:solidFill>
                <a:latin typeface="Source Sans Pro Bold"/>
                <a:ea typeface="Source Sans Pro Bold"/>
                <a:cs typeface="Source Sans Pro Bold"/>
                <a:sym typeface="Source Sans Pro Bold"/>
              </a:rPr>
              <a:t>Constraints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Components must be compatible with ESP32 and each other.</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System must operate reliably in humid greenhouse conditions.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Water pump and flow must match the system’s requirements.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Content</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pic>
        <p:nvPicPr>
          <p:cNvPr name="Picture 9" id="9"/>
          <p:cNvPicPr>
            <a:picLocks noChangeAspect="true"/>
          </p:cNvPicPr>
          <p:nvPr/>
        </p:nvPicPr>
        <p:blipFill>
          <a:blip r:embed="rId4"/>
          <a:srcRect l="0" t="0" r="0" b="0"/>
          <a:stretch>
            <a:fillRect/>
          </a:stretch>
        </p:blipFill>
        <p:spPr>
          <a:xfrm flipH="false" flipV="false" rot="0">
            <a:off x="16267134" y="268197"/>
            <a:ext cx="1517005" cy="1410814"/>
          </a:xfrm>
          <a:prstGeom prst="rect">
            <a:avLst/>
          </a:prstGeom>
        </p:spPr>
      </p:pic>
      <p:sp>
        <p:nvSpPr>
          <p:cNvPr name="TextBox 10" id="10"/>
          <p:cNvSpPr txBox="true"/>
          <p:nvPr/>
        </p:nvSpPr>
        <p:spPr>
          <a:xfrm rot="0">
            <a:off x="7942054" y="717423"/>
            <a:ext cx="5836682" cy="8785479"/>
          </a:xfrm>
          <a:prstGeom prst="rect">
            <a:avLst/>
          </a:prstGeom>
        </p:spPr>
        <p:txBody>
          <a:bodyPr anchor="t" rtlCol="false" tIns="0" lIns="0" bIns="0" rIns="0">
            <a:spAutoFit/>
          </a:bodyPr>
          <a:lstStyle/>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1. Introduction</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2. Problem Overview</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3. Problem Statement</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4. Goal and Objectives</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5. Proposed Solution</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6. Resources Utilized</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7. System Design</a:t>
            </a:r>
          </a:p>
          <a:p>
            <a:pPr algn="l" marL="777240" indent="-388620" lvl="1">
              <a:lnSpc>
                <a:spcPts val="4967"/>
              </a:lnSpc>
              <a:buFont typeface="Arial"/>
              <a:buChar char="•"/>
            </a:pPr>
            <a:r>
              <a:rPr lang="en-US" b="true" sz="3600">
                <a:solidFill>
                  <a:srgbClr val="000000"/>
                </a:solidFill>
                <a:latin typeface="Source Sans Pro Bold"/>
                <a:ea typeface="Source Sans Pro Bold"/>
                <a:cs typeface="Source Sans Pro Bold"/>
                <a:sym typeface="Source Sans Pro Bold"/>
              </a:rPr>
              <a:t>Block Diagram</a:t>
            </a:r>
          </a:p>
          <a:p>
            <a:pPr algn="l" marL="777240" indent="-388620" lvl="1">
              <a:lnSpc>
                <a:spcPts val="4967"/>
              </a:lnSpc>
              <a:buFont typeface="Arial"/>
              <a:buChar char="•"/>
            </a:pPr>
            <a:r>
              <a:rPr lang="en-US" b="true" sz="3600">
                <a:solidFill>
                  <a:srgbClr val="000000"/>
                </a:solidFill>
                <a:latin typeface="Source Sans Pro Bold"/>
                <a:ea typeface="Source Sans Pro Bold"/>
                <a:cs typeface="Source Sans Pro Bold"/>
                <a:sym typeface="Source Sans Pro Bold"/>
              </a:rPr>
              <a:t>Architectural Diagram</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8. Implementation Details</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9. Results &amp; Observations</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10. Advantages &amp; Limitations</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11. Future Scope</a:t>
            </a:r>
          </a:p>
          <a:p>
            <a:pPr algn="l">
              <a:lnSpc>
                <a:spcPts val="4967"/>
              </a:lnSpc>
              <a:spcBef>
                <a:spcPct val="0"/>
              </a:spcBef>
            </a:pPr>
            <a:r>
              <a:rPr lang="en-US" b="true" sz="3600">
                <a:solidFill>
                  <a:srgbClr val="000000"/>
                </a:solidFill>
                <a:latin typeface="Source Sans Pro Bold"/>
                <a:ea typeface="Source Sans Pro Bold"/>
                <a:cs typeface="Source Sans Pro Bold"/>
                <a:sym typeface="Source Sans Pro Bold"/>
              </a:rPr>
              <a:t>12.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672394" y="2045970"/>
            <a:ext cx="16034546" cy="7212330"/>
          </a:xfrm>
          <a:prstGeom prst="rect">
            <a:avLst/>
          </a:prstGeom>
        </p:spPr>
        <p:txBody>
          <a:bodyPr anchor="t" rtlCol="false" tIns="0" lIns="0" bIns="0" rIns="0">
            <a:spAutoFit/>
          </a:bodyPr>
          <a:lstStyle/>
          <a:p>
            <a:pPr algn="l">
              <a:lnSpc>
                <a:spcPts val="4830"/>
              </a:lnSpc>
            </a:pPr>
            <a:r>
              <a:rPr lang="en-US" sz="3500" b="true">
                <a:solidFill>
                  <a:srgbClr val="000000"/>
                </a:solidFill>
                <a:latin typeface="Source Sans Pro Bold"/>
                <a:ea typeface="Source Sans Pro Bold"/>
                <a:cs typeface="Source Sans Pro Bold"/>
                <a:sym typeface="Source Sans Pro Bold"/>
              </a:rPr>
              <a:t>Pr</a:t>
            </a:r>
            <a:r>
              <a:rPr lang="en-US" sz="3500" b="true">
                <a:solidFill>
                  <a:srgbClr val="000000"/>
                </a:solidFill>
                <a:latin typeface="Source Sans Pro Bold"/>
                <a:ea typeface="Source Sans Pro Bold"/>
                <a:cs typeface="Source Sans Pro Bold"/>
                <a:sym typeface="Source Sans Pro Bold"/>
              </a:rPr>
              <a:t>oject Scalability</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Sensor Expansion: Add turbidity, DO, nitrate sensors for broader applications.</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Edge AI: Deploy on-device ML for real-time predictions without cloud dependency.</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Solar Power: Enable remote, off-grid operation with renewable energy.</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Dashboard Upgrade: GIS maps and analytics for multi-site monitoring.</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IoT Integration: Compatible with smart agriculture and urban systems.</a:t>
            </a:r>
          </a:p>
          <a:p>
            <a:pPr algn="l">
              <a:lnSpc>
                <a:spcPts val="4830"/>
              </a:lnSpc>
            </a:pPr>
            <a:r>
              <a:rPr lang="en-US" sz="3500" b="true">
                <a:solidFill>
                  <a:srgbClr val="000000"/>
                </a:solidFill>
                <a:latin typeface="Source Sans Pro Bold"/>
                <a:ea typeface="Source Sans Pro Bold"/>
                <a:cs typeface="Source Sans Pro Bold"/>
                <a:sym typeface="Source Sans Pro Bold"/>
              </a:rPr>
              <a:t>Deployment Possibilities</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Smart Irrigation: Automated watering based on water quality.</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Urban Water Monitoring: Ensure safe water in public supplies.</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Industrial Use: Monitor wastewater for compliance.</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Home Systems: Alert-based filtration monitoring</a:t>
            </a:r>
          </a:p>
          <a:p>
            <a:pPr algn="l">
              <a:lnSpc>
                <a:spcPts val="4140"/>
              </a:lnSpc>
            </a:pPr>
          </a:p>
        </p:txBody>
      </p:sp>
      <p:grpSp>
        <p:nvGrpSpPr>
          <p:cNvPr name="Group 5" id="5"/>
          <p:cNvGrpSpPr/>
          <p:nvPr/>
        </p:nvGrpSpPr>
        <p:grpSpPr>
          <a:xfrm rot="0">
            <a:off x="-14286" y="-14288"/>
            <a:ext cx="6142656" cy="1693299"/>
            <a:chOff x="0" y="0"/>
            <a:chExt cx="8190208" cy="2257732"/>
          </a:xfrm>
        </p:grpSpPr>
        <p:sp>
          <p:nvSpPr>
            <p:cNvPr name="Freeform 6" id="6"/>
            <p:cNvSpPr/>
            <p:nvPr/>
          </p:nvSpPr>
          <p:spPr>
            <a:xfrm flipH="false" flipV="false" rot="0">
              <a:off x="19050" y="19050"/>
              <a:ext cx="8152130" cy="2219706"/>
            </a:xfrm>
            <a:custGeom>
              <a:avLst/>
              <a:gdLst/>
              <a:ahLst/>
              <a:cxnLst/>
              <a:rect r="r" b="b" t="t" l="l"/>
              <a:pathLst>
                <a:path h="2219706" w="8152130">
                  <a:moveTo>
                    <a:pt x="0" y="554863"/>
                  </a:moveTo>
                  <a:lnTo>
                    <a:pt x="7028434" y="554863"/>
                  </a:lnTo>
                  <a:lnTo>
                    <a:pt x="7028434" y="0"/>
                  </a:lnTo>
                  <a:lnTo>
                    <a:pt x="8152130" y="1109853"/>
                  </a:lnTo>
                  <a:lnTo>
                    <a:pt x="7028562" y="2219706"/>
                  </a:lnTo>
                  <a:lnTo>
                    <a:pt x="7028562" y="1664716"/>
                  </a:lnTo>
                  <a:lnTo>
                    <a:pt x="0" y="1664716"/>
                  </a:lnTo>
                  <a:close/>
                </a:path>
              </a:pathLst>
            </a:custGeom>
            <a:solidFill>
              <a:srgbClr val="156082"/>
            </a:solidFill>
          </p:spPr>
        </p:sp>
        <p:sp>
          <p:nvSpPr>
            <p:cNvPr name="Freeform 7" id="7"/>
            <p:cNvSpPr/>
            <p:nvPr/>
          </p:nvSpPr>
          <p:spPr>
            <a:xfrm flipH="false" flipV="false" rot="0">
              <a:off x="0" y="-1397"/>
              <a:ext cx="8190103" cy="2260854"/>
            </a:xfrm>
            <a:custGeom>
              <a:avLst/>
              <a:gdLst/>
              <a:ahLst/>
              <a:cxnLst/>
              <a:rect r="r" b="b" t="t" l="l"/>
              <a:pathLst>
                <a:path h="2260854" w="8190103">
                  <a:moveTo>
                    <a:pt x="19050" y="556260"/>
                  </a:moveTo>
                  <a:lnTo>
                    <a:pt x="7047484" y="556260"/>
                  </a:lnTo>
                  <a:lnTo>
                    <a:pt x="7047484" y="575310"/>
                  </a:lnTo>
                  <a:lnTo>
                    <a:pt x="7028434" y="575310"/>
                  </a:lnTo>
                  <a:lnTo>
                    <a:pt x="7028434" y="20447"/>
                  </a:lnTo>
                  <a:cubicBezTo>
                    <a:pt x="7028434" y="12700"/>
                    <a:pt x="7033006" y="5842"/>
                    <a:pt x="7040118" y="2921"/>
                  </a:cubicBezTo>
                  <a:cubicBezTo>
                    <a:pt x="7047230" y="0"/>
                    <a:pt x="7055358" y="1524"/>
                    <a:pt x="7060819" y="6985"/>
                  </a:cubicBezTo>
                  <a:lnTo>
                    <a:pt x="8184388" y="1116838"/>
                  </a:lnTo>
                  <a:cubicBezTo>
                    <a:pt x="8188071" y="1120394"/>
                    <a:pt x="8190103" y="1125347"/>
                    <a:pt x="8190103" y="1130427"/>
                  </a:cubicBezTo>
                  <a:cubicBezTo>
                    <a:pt x="8190103" y="1135507"/>
                    <a:pt x="8188071" y="1140460"/>
                    <a:pt x="8184388" y="1144016"/>
                  </a:cubicBezTo>
                  <a:lnTo>
                    <a:pt x="7060819" y="2253869"/>
                  </a:lnTo>
                  <a:cubicBezTo>
                    <a:pt x="7055358" y="2259330"/>
                    <a:pt x="7047230" y="2260854"/>
                    <a:pt x="7040118" y="2257933"/>
                  </a:cubicBezTo>
                  <a:cubicBezTo>
                    <a:pt x="7033006" y="2255012"/>
                    <a:pt x="7028434" y="2248027"/>
                    <a:pt x="7028434" y="2240407"/>
                  </a:cubicBezTo>
                  <a:lnTo>
                    <a:pt x="7028434" y="1685163"/>
                  </a:lnTo>
                  <a:lnTo>
                    <a:pt x="7047484" y="1685163"/>
                  </a:lnTo>
                  <a:lnTo>
                    <a:pt x="7047484"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7047484" y="1666113"/>
                  </a:lnTo>
                  <a:cubicBezTo>
                    <a:pt x="7058025" y="1666113"/>
                    <a:pt x="7066534" y="1674622"/>
                    <a:pt x="7066534" y="1685163"/>
                  </a:cubicBezTo>
                  <a:lnTo>
                    <a:pt x="7066534" y="2240026"/>
                  </a:lnTo>
                  <a:lnTo>
                    <a:pt x="7047484" y="2240026"/>
                  </a:lnTo>
                  <a:lnTo>
                    <a:pt x="7034149" y="2226437"/>
                  </a:lnTo>
                  <a:lnTo>
                    <a:pt x="8157718" y="1116584"/>
                  </a:lnTo>
                  <a:lnTo>
                    <a:pt x="8171053" y="1130173"/>
                  </a:lnTo>
                  <a:lnTo>
                    <a:pt x="8157718" y="1143762"/>
                  </a:lnTo>
                  <a:lnTo>
                    <a:pt x="7034149" y="34036"/>
                  </a:lnTo>
                  <a:lnTo>
                    <a:pt x="7047484" y="20447"/>
                  </a:lnTo>
                  <a:lnTo>
                    <a:pt x="7066534" y="20447"/>
                  </a:lnTo>
                  <a:lnTo>
                    <a:pt x="7066534" y="575310"/>
                  </a:lnTo>
                  <a:cubicBezTo>
                    <a:pt x="7066534" y="585851"/>
                    <a:pt x="7058025" y="594360"/>
                    <a:pt x="7047484" y="594360"/>
                  </a:cubicBezTo>
                  <a:lnTo>
                    <a:pt x="19050" y="594360"/>
                  </a:lnTo>
                  <a:close/>
                </a:path>
              </a:pathLst>
            </a:custGeom>
            <a:solidFill>
              <a:srgbClr val="042433"/>
            </a:solidFill>
          </p:spPr>
        </p:sp>
        <p:sp>
          <p:nvSpPr>
            <p:cNvPr name="TextBox 8" id="8"/>
            <p:cNvSpPr txBox="true"/>
            <p:nvPr/>
          </p:nvSpPr>
          <p:spPr>
            <a:xfrm>
              <a:off x="0" y="-9525"/>
              <a:ext cx="8190208"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Future Scope</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672394" y="1621862"/>
            <a:ext cx="16010635" cy="7901940"/>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Summary of Learnings</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Gained hands-on experience in integrating sensors (pH, TDS, temperature) with ESP32.</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Understood cloud communication via ThingSpeak and real-time data handling.</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Learned how machine learning can enhance decision-making in embedded systems.</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Explored the role of automation in efficient water resource management.</a:t>
            </a:r>
          </a:p>
          <a:p>
            <a:pPr algn="l">
              <a:lnSpc>
                <a:spcPts val="4829"/>
              </a:lnSpc>
            </a:pPr>
            <a:r>
              <a:rPr lang="en-US" sz="3499" b="true">
                <a:solidFill>
                  <a:srgbClr val="000000"/>
                </a:solidFill>
                <a:latin typeface="Source Sans Pro Bold"/>
                <a:ea typeface="Source Sans Pro Bold"/>
                <a:cs typeface="Source Sans Pro Bold"/>
                <a:sym typeface="Source Sans Pro Bold"/>
              </a:rPr>
              <a:t>Key Achievements</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Successfully built a functional prototype for water quality monitoring.</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Enabled real-time data visualization and control via IoT and ML integration.</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Designed a scalable system with potential for real-world deployment.</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Promoted sustainable practices through smart water usage.</a:t>
            </a:r>
          </a:p>
          <a:p>
            <a:pPr algn="l">
              <a:lnSpc>
                <a:spcPts val="4829"/>
              </a:lnSpc>
            </a:pPr>
          </a:p>
        </p:txBody>
      </p:sp>
      <p:grpSp>
        <p:nvGrpSpPr>
          <p:cNvPr name="Group 5" id="5"/>
          <p:cNvGrpSpPr/>
          <p:nvPr/>
        </p:nvGrpSpPr>
        <p:grpSpPr>
          <a:xfrm rot="0">
            <a:off x="-14288" y="-14288"/>
            <a:ext cx="5933429" cy="1693299"/>
            <a:chOff x="0" y="0"/>
            <a:chExt cx="7911238" cy="2257732"/>
          </a:xfrm>
        </p:grpSpPr>
        <p:sp>
          <p:nvSpPr>
            <p:cNvPr name="Freeform 6" id="6"/>
            <p:cNvSpPr/>
            <p:nvPr/>
          </p:nvSpPr>
          <p:spPr>
            <a:xfrm flipH="false" flipV="false" rot="0">
              <a:off x="19050" y="19050"/>
              <a:ext cx="7873111" cy="2219706"/>
            </a:xfrm>
            <a:custGeom>
              <a:avLst/>
              <a:gdLst/>
              <a:ahLst/>
              <a:cxnLst/>
              <a:rect r="r" b="b" t="t" l="l"/>
              <a:pathLst>
                <a:path h="2219706" w="7873111">
                  <a:moveTo>
                    <a:pt x="0" y="554863"/>
                  </a:moveTo>
                  <a:lnTo>
                    <a:pt x="6749669" y="554863"/>
                  </a:lnTo>
                  <a:lnTo>
                    <a:pt x="6749669" y="0"/>
                  </a:lnTo>
                  <a:lnTo>
                    <a:pt x="7873111" y="1109853"/>
                  </a:lnTo>
                  <a:lnTo>
                    <a:pt x="6749669" y="2219706"/>
                  </a:lnTo>
                  <a:lnTo>
                    <a:pt x="6749669" y="1664716"/>
                  </a:lnTo>
                  <a:lnTo>
                    <a:pt x="0" y="1664716"/>
                  </a:lnTo>
                  <a:close/>
                </a:path>
              </a:pathLst>
            </a:custGeom>
            <a:solidFill>
              <a:srgbClr val="156082"/>
            </a:solidFill>
          </p:spPr>
        </p:sp>
        <p:sp>
          <p:nvSpPr>
            <p:cNvPr name="Freeform 7" id="7"/>
            <p:cNvSpPr/>
            <p:nvPr/>
          </p:nvSpPr>
          <p:spPr>
            <a:xfrm flipH="false" flipV="false" rot="0">
              <a:off x="0" y="-1397"/>
              <a:ext cx="7911211" cy="2260854"/>
            </a:xfrm>
            <a:custGeom>
              <a:avLst/>
              <a:gdLst/>
              <a:ahLst/>
              <a:cxnLst/>
              <a:rect r="r" b="b" t="t" l="l"/>
              <a:pathLst>
                <a:path h="2260854" w="7911211">
                  <a:moveTo>
                    <a:pt x="19050" y="556260"/>
                  </a:moveTo>
                  <a:lnTo>
                    <a:pt x="6768719" y="556260"/>
                  </a:lnTo>
                  <a:lnTo>
                    <a:pt x="6768719" y="575310"/>
                  </a:lnTo>
                  <a:lnTo>
                    <a:pt x="6749669" y="575310"/>
                  </a:lnTo>
                  <a:lnTo>
                    <a:pt x="6749669" y="20447"/>
                  </a:lnTo>
                  <a:cubicBezTo>
                    <a:pt x="6749669" y="12700"/>
                    <a:pt x="6754240" y="5842"/>
                    <a:pt x="6761352" y="2921"/>
                  </a:cubicBezTo>
                  <a:cubicBezTo>
                    <a:pt x="6768464" y="0"/>
                    <a:pt x="6776593" y="1524"/>
                    <a:pt x="6782053" y="6985"/>
                  </a:cubicBezTo>
                  <a:lnTo>
                    <a:pt x="7905496" y="1116838"/>
                  </a:lnTo>
                  <a:cubicBezTo>
                    <a:pt x="7909178" y="1120394"/>
                    <a:pt x="7911211" y="1125347"/>
                    <a:pt x="7911211" y="1130427"/>
                  </a:cubicBezTo>
                  <a:cubicBezTo>
                    <a:pt x="7911211" y="1135507"/>
                    <a:pt x="7909178" y="1140460"/>
                    <a:pt x="7905496" y="1144016"/>
                  </a:cubicBezTo>
                  <a:lnTo>
                    <a:pt x="6782053" y="2253869"/>
                  </a:lnTo>
                  <a:cubicBezTo>
                    <a:pt x="6776593" y="2259330"/>
                    <a:pt x="6768464" y="2260854"/>
                    <a:pt x="6761352" y="2257933"/>
                  </a:cubicBezTo>
                  <a:cubicBezTo>
                    <a:pt x="6754240" y="2255012"/>
                    <a:pt x="6749669" y="2248027"/>
                    <a:pt x="6749669" y="2240407"/>
                  </a:cubicBezTo>
                  <a:lnTo>
                    <a:pt x="6749669" y="1685163"/>
                  </a:lnTo>
                  <a:lnTo>
                    <a:pt x="6768719" y="1685163"/>
                  </a:lnTo>
                  <a:lnTo>
                    <a:pt x="6768719"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6768719" y="1666113"/>
                  </a:lnTo>
                  <a:cubicBezTo>
                    <a:pt x="6779260" y="1666113"/>
                    <a:pt x="6787769" y="1674622"/>
                    <a:pt x="6787769" y="1685163"/>
                  </a:cubicBezTo>
                  <a:lnTo>
                    <a:pt x="6787769" y="2240026"/>
                  </a:lnTo>
                  <a:lnTo>
                    <a:pt x="6768719" y="2240026"/>
                  </a:lnTo>
                  <a:lnTo>
                    <a:pt x="6755384" y="2226437"/>
                  </a:lnTo>
                  <a:lnTo>
                    <a:pt x="7878825" y="1116584"/>
                  </a:lnTo>
                  <a:lnTo>
                    <a:pt x="7892161" y="1130173"/>
                  </a:lnTo>
                  <a:lnTo>
                    <a:pt x="7878825" y="1143762"/>
                  </a:lnTo>
                  <a:lnTo>
                    <a:pt x="6755384" y="34036"/>
                  </a:lnTo>
                  <a:lnTo>
                    <a:pt x="6768719" y="20447"/>
                  </a:lnTo>
                  <a:lnTo>
                    <a:pt x="6787769" y="20447"/>
                  </a:lnTo>
                  <a:lnTo>
                    <a:pt x="6787769" y="575310"/>
                  </a:lnTo>
                  <a:cubicBezTo>
                    <a:pt x="6787769" y="585851"/>
                    <a:pt x="6779260" y="594360"/>
                    <a:pt x="6768719" y="594360"/>
                  </a:cubicBezTo>
                  <a:lnTo>
                    <a:pt x="19050" y="594360"/>
                  </a:lnTo>
                  <a:close/>
                </a:path>
              </a:pathLst>
            </a:custGeom>
            <a:solidFill>
              <a:srgbClr val="042433"/>
            </a:solidFill>
          </p:spPr>
        </p:sp>
        <p:sp>
          <p:nvSpPr>
            <p:cNvPr name="TextBox 8" id="8"/>
            <p:cNvSpPr txBox="true"/>
            <p:nvPr/>
          </p:nvSpPr>
          <p:spPr>
            <a:xfrm>
              <a:off x="0" y="-9525"/>
              <a:ext cx="7911238"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Conclusion</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3">
              <a:alphaModFix amt="35000"/>
            </a:blip>
            <a:stretch>
              <a:fillRect l="0" t="0" r="0" b="0"/>
            </a:stretch>
          </a:blipFill>
        </p:spPr>
      </p:sp>
      <p:sp>
        <p:nvSpPr>
          <p:cNvPr name="TextBox 4" id="4"/>
          <p:cNvSpPr txBox="true"/>
          <p:nvPr/>
        </p:nvSpPr>
        <p:spPr>
          <a:xfrm rot="0">
            <a:off x="6711154" y="4457394"/>
            <a:ext cx="8964993" cy="1257910"/>
          </a:xfrm>
          <a:prstGeom prst="rect">
            <a:avLst/>
          </a:prstGeom>
        </p:spPr>
        <p:txBody>
          <a:bodyPr anchor="t" rtlCol="false" tIns="0" lIns="0" bIns="0" rIns="0">
            <a:spAutoFit/>
          </a:bodyPr>
          <a:lstStyle/>
          <a:p>
            <a:pPr algn="l">
              <a:lnSpc>
                <a:spcPts val="9108"/>
              </a:lnSpc>
            </a:pPr>
            <a:r>
              <a:rPr lang="en-US" sz="6600" b="true">
                <a:solidFill>
                  <a:srgbClr val="000000"/>
                </a:solidFill>
                <a:latin typeface="Source Sans Pro Bold"/>
                <a:ea typeface="Source Sans Pro Bold"/>
                <a:cs typeface="Source Sans Pro Bold"/>
                <a:sym typeface="Source Sans Pro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1045689" y="2088114"/>
            <a:ext cx="15590520" cy="7069455"/>
          </a:xfrm>
          <a:prstGeom prst="rect">
            <a:avLst/>
          </a:prstGeom>
        </p:spPr>
        <p:txBody>
          <a:bodyPr anchor="t" rtlCol="false" tIns="0" lIns="0" bIns="0" rIns="0">
            <a:spAutoFit/>
          </a:bodyPr>
          <a:lstStyle/>
          <a:p>
            <a:pPr algn="l">
              <a:lnSpc>
                <a:spcPts val="4830"/>
              </a:lnSpc>
            </a:pPr>
            <a:r>
              <a:rPr lang="en-US" sz="3500" b="true">
                <a:solidFill>
                  <a:srgbClr val="000000"/>
                </a:solidFill>
                <a:latin typeface="Source Sans Pro Bold"/>
                <a:ea typeface="Source Sans Pro Bold"/>
                <a:cs typeface="Source Sans Pro Bold"/>
                <a:sym typeface="Source Sans Pro Bold"/>
              </a:rPr>
              <a:t>Brief Introduction to the project</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Efficient irrigation is essential in commercial greenhouses to ensure high crop yield and resource sustainability. This project introduces a smart, sensor-driven irrigation system that adapts dynamically to environmental conditions, enhancing productivity and efficiency.</a:t>
            </a:r>
          </a:p>
          <a:p>
            <a:pPr algn="l">
              <a:lnSpc>
                <a:spcPts val="4830"/>
              </a:lnSpc>
            </a:pPr>
            <a:r>
              <a:rPr lang="en-US" sz="3500" b="true">
                <a:solidFill>
                  <a:srgbClr val="000000"/>
                </a:solidFill>
                <a:latin typeface="Source Sans Pro Bold"/>
                <a:ea typeface="Source Sans Pro Bold"/>
                <a:cs typeface="Source Sans Pro Bold"/>
                <a:sym typeface="Source Sans Pro Bold"/>
              </a:rPr>
              <a:t>Domain relevance </a:t>
            </a:r>
          </a:p>
          <a:p>
            <a:pPr algn="l" marL="755651" indent="-377825" lvl="1">
              <a:lnSpc>
                <a:spcPts val="4830"/>
              </a:lnSpc>
              <a:buFont typeface="Arial"/>
              <a:buChar char="•"/>
            </a:pPr>
            <a:r>
              <a:rPr lang="en-US" sz="3500">
                <a:solidFill>
                  <a:srgbClr val="000000"/>
                </a:solidFill>
                <a:latin typeface="Source Sans Pro"/>
                <a:ea typeface="Source Sans Pro"/>
                <a:cs typeface="Source Sans Pro"/>
                <a:sym typeface="Source Sans Pro"/>
              </a:rPr>
              <a:t>This project lies at the intersection of Agriculture, IoT (Internet of Things), and Embedded Systems with Machine Learning. It addresses the pressing need for sustainable agricultural practices by introducing automation and intelligence into irrigation control.</a:t>
            </a:r>
          </a:p>
          <a:p>
            <a:pPr algn="l">
              <a:lnSpc>
                <a:spcPts val="4140"/>
              </a:lnSpc>
            </a:pPr>
          </a:p>
          <a:p>
            <a:pPr algn="l" marL="542925" indent="-271462" lvl="1">
              <a:lnSpc>
                <a:spcPts val="3240"/>
              </a:lnSpc>
            </a:pPr>
          </a:p>
        </p:txBody>
      </p:sp>
      <p:grpSp>
        <p:nvGrpSpPr>
          <p:cNvPr name="Group 5" id="5"/>
          <p:cNvGrpSpPr/>
          <p:nvPr/>
        </p:nvGrpSpPr>
        <p:grpSpPr>
          <a:xfrm rot="0">
            <a:off x="-14288" y="-14288"/>
            <a:ext cx="7398020" cy="1693299"/>
            <a:chOff x="0" y="0"/>
            <a:chExt cx="9864026" cy="2257732"/>
          </a:xfrm>
        </p:grpSpPr>
        <p:sp>
          <p:nvSpPr>
            <p:cNvPr name="Freeform 6" id="6"/>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7" id="7"/>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8" id="8"/>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Project Overview</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1045689" y="2097639"/>
            <a:ext cx="16873592" cy="5846445"/>
          </a:xfrm>
          <a:prstGeom prst="rect">
            <a:avLst/>
          </a:prstGeom>
        </p:spPr>
        <p:txBody>
          <a:bodyPr anchor="t" rtlCol="false" tIns="0" lIns="0" bIns="0" rIns="0">
            <a:spAutoFit/>
          </a:bodyPr>
          <a:lstStyle/>
          <a:p>
            <a:pPr algn="l">
              <a:lnSpc>
                <a:spcPts val="4140"/>
              </a:lnSpc>
            </a:pPr>
          </a:p>
          <a:p>
            <a:pPr algn="l">
              <a:lnSpc>
                <a:spcPts val="4830"/>
              </a:lnSpc>
            </a:pPr>
            <a:r>
              <a:rPr lang="en-US" sz="3500" b="true">
                <a:solidFill>
                  <a:srgbClr val="000000"/>
                </a:solidFill>
                <a:latin typeface="Source Sans Pro Bold"/>
                <a:ea typeface="Source Sans Pro Bold"/>
                <a:cs typeface="Source Sans Pro Bold"/>
                <a:sym typeface="Source Sans Pro Bold"/>
              </a:rPr>
              <a:t>Purpose of combining Embedded Systems with ML</a:t>
            </a:r>
          </a:p>
          <a:p>
            <a:pPr algn="l" marL="755651" indent="-377825" lvl="1">
              <a:lnSpc>
                <a:spcPts val="4830"/>
              </a:lnSpc>
              <a:buFont typeface="Arial"/>
              <a:buChar char="•"/>
            </a:pPr>
            <a:r>
              <a:rPr lang="en-US" sz="3500">
                <a:solidFill>
                  <a:srgbClr val="000000"/>
                </a:solidFill>
                <a:latin typeface="Source Sans Pro"/>
                <a:ea typeface="Source Sans Pro"/>
                <a:cs typeface="Source Sans Pro"/>
                <a:sym typeface="Source Sans Pro"/>
              </a:rPr>
              <a:t>Real-time Monitoring &amp; Automation: Uses sensors, microcontrollers, and cloud platforms to track soil and environmental data, predict irrigation needs, and automate water delivery.</a:t>
            </a:r>
          </a:p>
          <a:p>
            <a:pPr algn="l" marL="755651" indent="-377825" lvl="1">
              <a:lnSpc>
                <a:spcPts val="4830"/>
              </a:lnSpc>
              <a:buFont typeface="Arial"/>
              <a:buChar char="•"/>
            </a:pPr>
            <a:r>
              <a:rPr lang="en-US" sz="3500">
                <a:solidFill>
                  <a:srgbClr val="000000"/>
                </a:solidFill>
                <a:latin typeface="Source Sans Pro"/>
                <a:ea typeface="Source Sans Pro"/>
                <a:cs typeface="Source Sans Pro"/>
                <a:sym typeface="Source Sans Pro"/>
              </a:rPr>
              <a:t>Improved Efficiency &amp; Crop Health: Ensures optimal water usage and stable soil conditions, boosting both water efficiency and crop growth.</a:t>
            </a:r>
          </a:p>
          <a:p>
            <a:pPr algn="l" marL="755651" indent="-377825" lvl="1">
              <a:lnSpc>
                <a:spcPts val="4830"/>
              </a:lnSpc>
              <a:buFont typeface="Arial"/>
              <a:buChar char="•"/>
            </a:pPr>
            <a:r>
              <a:rPr lang="en-US" sz="3500">
                <a:solidFill>
                  <a:srgbClr val="000000"/>
                </a:solidFill>
                <a:latin typeface="Source Sans Pro"/>
                <a:ea typeface="Source Sans Pro"/>
                <a:cs typeface="Source Sans Pro"/>
                <a:sym typeface="Source Sans Pro"/>
              </a:rPr>
              <a:t> ML adds the capability of learning from historical data, forecasting water requirements, and optimizing schedules beyond rule-based automation.</a:t>
            </a:r>
          </a:p>
          <a:p>
            <a:pPr algn="l">
              <a:lnSpc>
                <a:spcPts val="3240"/>
              </a:lnSpc>
            </a:pPr>
          </a:p>
        </p:txBody>
      </p:sp>
      <p:grpSp>
        <p:nvGrpSpPr>
          <p:cNvPr name="Group 5" id="5"/>
          <p:cNvGrpSpPr/>
          <p:nvPr/>
        </p:nvGrpSpPr>
        <p:grpSpPr>
          <a:xfrm rot="0">
            <a:off x="-14288" y="-14288"/>
            <a:ext cx="7398020" cy="1693299"/>
            <a:chOff x="0" y="0"/>
            <a:chExt cx="9864026" cy="2257732"/>
          </a:xfrm>
        </p:grpSpPr>
        <p:sp>
          <p:nvSpPr>
            <p:cNvPr name="Freeform 6" id="6"/>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7" id="7"/>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8" id="8"/>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Project Overview</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1195695" y="2584483"/>
            <a:ext cx="16474672" cy="4853940"/>
          </a:xfrm>
          <a:prstGeom prst="rect">
            <a:avLst/>
          </a:prstGeom>
        </p:spPr>
        <p:txBody>
          <a:bodyPr anchor="t" rtlCol="false" tIns="0" lIns="0" bIns="0" rIns="0">
            <a:spAutoFit/>
          </a:bodyPr>
          <a:lstStyle/>
          <a:p>
            <a:pPr algn="l">
              <a:lnSpc>
                <a:spcPts val="4830"/>
              </a:lnSpc>
            </a:pPr>
            <a:r>
              <a:rPr lang="en-US" sz="3500" b="true">
                <a:solidFill>
                  <a:srgbClr val="000000"/>
                </a:solidFill>
                <a:latin typeface="Source Sans Pro Bold"/>
                <a:ea typeface="Source Sans Pro Bold"/>
                <a:cs typeface="Source Sans Pro Bold"/>
                <a:sym typeface="Source Sans Pro Bold"/>
              </a:rPr>
              <a:t>Sensors: Soil Moisture (1), DS18B20(1)</a:t>
            </a:r>
          </a:p>
          <a:p>
            <a:pPr algn="l">
              <a:lnSpc>
                <a:spcPts val="4830"/>
              </a:lnSpc>
            </a:pPr>
          </a:p>
          <a:p>
            <a:pPr algn="l">
              <a:lnSpc>
                <a:spcPts val="4830"/>
              </a:lnSpc>
            </a:pPr>
            <a:r>
              <a:rPr lang="en-US" sz="3500" b="true">
                <a:solidFill>
                  <a:srgbClr val="000000"/>
                </a:solidFill>
                <a:latin typeface="Source Sans Pro Bold"/>
                <a:ea typeface="Source Sans Pro Bold"/>
                <a:cs typeface="Source Sans Pro Bold"/>
                <a:sym typeface="Source Sans Pro Bold"/>
              </a:rPr>
              <a:t>Problem Description:</a:t>
            </a:r>
          </a:p>
          <a:p>
            <a:pPr algn="l" marL="633413" indent="-316706" lvl="1">
              <a:lnSpc>
                <a:spcPts val="4830"/>
              </a:lnSpc>
              <a:buFont typeface="Arial"/>
              <a:buChar char="•"/>
            </a:pPr>
            <a:r>
              <a:rPr lang="en-US" sz="3500">
                <a:solidFill>
                  <a:srgbClr val="000000"/>
                </a:solidFill>
                <a:latin typeface="Source Sans Pro"/>
                <a:ea typeface="Source Sans Pro"/>
                <a:cs typeface="Source Sans Pro"/>
                <a:sym typeface="Source Sans Pro"/>
              </a:rPr>
              <a:t>Water efficiency in greenhouses boosts yield and sustainability. Soil Moisture and DHT11 sensors provide real-time soil and climate data. Cloud-based ML models analyze this data to adjust irrigation schedules. Data analytics tools offer moisture trend visualization, water consumption forecasting, and optimal scheduling insights. This results in smart irrigation and better crop outcomes.</a:t>
            </a:r>
          </a:p>
        </p:txBody>
      </p:sp>
      <p:grpSp>
        <p:nvGrpSpPr>
          <p:cNvPr name="Group 5" id="5"/>
          <p:cNvGrpSpPr/>
          <p:nvPr/>
        </p:nvGrpSpPr>
        <p:grpSpPr>
          <a:xfrm rot="0">
            <a:off x="-14288" y="-14288"/>
            <a:ext cx="7398020" cy="1693299"/>
            <a:chOff x="0" y="0"/>
            <a:chExt cx="9864026" cy="2257732"/>
          </a:xfrm>
        </p:grpSpPr>
        <p:sp>
          <p:nvSpPr>
            <p:cNvPr name="Freeform 6" id="6"/>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7" id="7"/>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8" id="8"/>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Problem Statement</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1905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784628" y="962025"/>
            <a:ext cx="17085716" cy="8033853"/>
          </a:xfrm>
          <a:prstGeom prst="rect">
            <a:avLst/>
          </a:prstGeom>
        </p:spPr>
        <p:txBody>
          <a:bodyPr anchor="t" rtlCol="false" tIns="0" lIns="0" bIns="0" rIns="0">
            <a:spAutoFit/>
          </a:bodyPr>
          <a:lstStyle/>
          <a:p>
            <a:pPr algn="l">
              <a:lnSpc>
                <a:spcPts val="4916"/>
              </a:lnSpc>
            </a:pPr>
            <a:r>
              <a:rPr lang="en-US" sz="3562" b="true">
                <a:solidFill>
                  <a:srgbClr val="000000"/>
                </a:solidFill>
                <a:latin typeface="Source Sans Pro Bold"/>
                <a:ea typeface="Source Sans Pro Bold"/>
                <a:cs typeface="Source Sans Pro Bold"/>
                <a:sym typeface="Source Sans Pro Bold"/>
              </a:rPr>
              <a:t>What R</a:t>
            </a:r>
            <a:r>
              <a:rPr lang="en-US" sz="3562" b="true">
                <a:solidFill>
                  <a:srgbClr val="000000"/>
                </a:solidFill>
                <a:latin typeface="Source Sans Pro Bold"/>
                <a:ea typeface="Source Sans Pro Bold"/>
                <a:cs typeface="Source Sans Pro Bold"/>
                <a:sym typeface="Source Sans Pro Bold"/>
              </a:rPr>
              <a:t>eal-World Problem Are You Solving?</a:t>
            </a:r>
          </a:p>
          <a:p>
            <a:pPr algn="l" marL="769223" indent="-384612" lvl="1">
              <a:lnSpc>
                <a:spcPts val="4916"/>
              </a:lnSpc>
              <a:buFont typeface="Arial"/>
              <a:buChar char="•"/>
            </a:pPr>
            <a:r>
              <a:rPr lang="en-US" sz="3562">
                <a:solidFill>
                  <a:srgbClr val="000000"/>
                </a:solidFill>
                <a:latin typeface="Source Sans Pro"/>
                <a:ea typeface="Source Sans Pro"/>
                <a:cs typeface="Source Sans Pro"/>
                <a:sym typeface="Source Sans Pro"/>
              </a:rPr>
              <a:t>This project addresses the challenge of inefficient water use in commercial greenhouses due to static, manual irrigation systems. </a:t>
            </a:r>
          </a:p>
          <a:p>
            <a:pPr algn="l" marL="769223" indent="-384612" lvl="1">
              <a:lnSpc>
                <a:spcPts val="4916"/>
              </a:lnSpc>
              <a:buFont typeface="Arial"/>
              <a:buChar char="•"/>
            </a:pPr>
            <a:r>
              <a:rPr lang="en-US" sz="3562">
                <a:solidFill>
                  <a:srgbClr val="000000"/>
                </a:solidFill>
                <a:latin typeface="Source Sans Pro"/>
                <a:ea typeface="Source Sans Pro"/>
                <a:cs typeface="Source Sans Pro"/>
                <a:sym typeface="Source Sans Pro"/>
              </a:rPr>
              <a:t>These systems fail to adapt to real-time environmental conditions, often leading to overwatering or underwatering, which affects plant health, wastes water, and increases operational costs.</a:t>
            </a:r>
          </a:p>
          <a:p>
            <a:pPr algn="l">
              <a:lnSpc>
                <a:spcPts val="4916"/>
              </a:lnSpc>
            </a:pPr>
          </a:p>
          <a:p>
            <a:pPr algn="l">
              <a:lnSpc>
                <a:spcPts val="4916"/>
              </a:lnSpc>
            </a:pPr>
            <a:r>
              <a:rPr lang="en-US" sz="3562" b="true">
                <a:solidFill>
                  <a:srgbClr val="000000"/>
                </a:solidFill>
                <a:latin typeface="Source Sans Pro Bold"/>
                <a:ea typeface="Source Sans Pro Bold"/>
                <a:cs typeface="Source Sans Pro Bold"/>
                <a:sym typeface="Source Sans Pro Bold"/>
              </a:rPr>
              <a:t>Why Is It Important?</a:t>
            </a:r>
          </a:p>
          <a:p>
            <a:pPr algn="l" marL="769223" indent="-384612" lvl="1">
              <a:lnSpc>
                <a:spcPts val="4916"/>
              </a:lnSpc>
              <a:buFont typeface="Arial"/>
              <a:buChar char="•"/>
            </a:pPr>
            <a:r>
              <a:rPr lang="en-US" sz="3562">
                <a:solidFill>
                  <a:srgbClr val="000000"/>
                </a:solidFill>
                <a:latin typeface="Source Sans Pro"/>
                <a:ea typeface="Source Sans Pro"/>
                <a:cs typeface="Source Sans Pro"/>
                <a:sym typeface="Source Sans Pro"/>
              </a:rPr>
              <a:t>Water is a critical and limited resource, especially in agriculture. Efficient irrigation directly impacts crop yield, resource sustainability, and operational efficiency.</a:t>
            </a:r>
          </a:p>
          <a:p>
            <a:pPr algn="l" marL="769223" indent="-384612" lvl="1">
              <a:lnSpc>
                <a:spcPts val="4916"/>
              </a:lnSpc>
              <a:buFont typeface="Arial"/>
              <a:buChar char="•"/>
            </a:pPr>
            <a:r>
              <a:rPr lang="en-US" sz="3562">
                <a:solidFill>
                  <a:srgbClr val="000000"/>
                </a:solidFill>
                <a:latin typeface="Source Sans Pro"/>
                <a:ea typeface="Source Sans Pro"/>
                <a:cs typeface="Source Sans Pro"/>
                <a:sym typeface="Source Sans Pro"/>
              </a:rPr>
              <a:t> By using smart irrigation based on real-time data and ML-driven insights, this project promotes sustainable farming practices, reduces water wastage, and improves agricultural productivity in controlled environments like greenhouses.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sp>
        <p:nvSpPr>
          <p:cNvPr name="TextBox 4" id="4"/>
          <p:cNvSpPr txBox="true"/>
          <p:nvPr/>
        </p:nvSpPr>
        <p:spPr>
          <a:xfrm rot="0">
            <a:off x="1069935" y="1805689"/>
            <a:ext cx="16370796" cy="7901940"/>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Project Goal:</a:t>
            </a:r>
          </a:p>
          <a:p>
            <a:pPr algn="l" marL="633410" indent="-316705" lvl="1">
              <a:lnSpc>
                <a:spcPts val="4829"/>
              </a:lnSpc>
              <a:buFont typeface="Arial"/>
              <a:buChar char="•"/>
            </a:pPr>
            <a:r>
              <a:rPr lang="en-US" sz="3499">
                <a:solidFill>
                  <a:srgbClr val="000000"/>
                </a:solidFill>
                <a:latin typeface="Source Sans Pro"/>
                <a:ea typeface="Source Sans Pro"/>
                <a:cs typeface="Source Sans Pro"/>
                <a:sym typeface="Source Sans Pro"/>
              </a:rPr>
              <a:t>To develop </a:t>
            </a:r>
            <a:r>
              <a:rPr lang="en-US" sz="3499">
                <a:solidFill>
                  <a:srgbClr val="000000"/>
                </a:solidFill>
                <a:latin typeface="Source Sans Pro"/>
                <a:ea typeface="Source Sans Pro"/>
                <a:cs typeface="Source Sans Pro"/>
                <a:sym typeface="Source Sans Pro"/>
              </a:rPr>
              <a:t>an intelligent irrigation control system for commercial greenhouses that optimizes water usage by leveraging real-time environmental data and machine learning-based decision-making.</a:t>
            </a:r>
          </a:p>
          <a:p>
            <a:pPr algn="l">
              <a:lnSpc>
                <a:spcPts val="4829"/>
              </a:lnSpc>
            </a:pPr>
          </a:p>
          <a:p>
            <a:pPr algn="l">
              <a:lnSpc>
                <a:spcPts val="4829"/>
              </a:lnSpc>
            </a:pPr>
            <a:r>
              <a:rPr lang="en-US" sz="3499" b="true">
                <a:solidFill>
                  <a:srgbClr val="000000"/>
                </a:solidFill>
                <a:latin typeface="Source Sans Pro Bold"/>
                <a:ea typeface="Source Sans Pro Bold"/>
                <a:cs typeface="Source Sans Pro Bold"/>
                <a:sym typeface="Source Sans Pro Bold"/>
              </a:rPr>
              <a:t>Measurable Objectives: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Real-time Monitoring: Continuously track soil moisture and temperature using embedded sensors.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Automated Control: Trigger irrigation automatically based on sensor thresholds.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ML-Based Optimization: Use cloud-based ML to forecast and refine irrigation schedules.</a:t>
            </a:r>
          </a:p>
          <a:p>
            <a:pPr algn="l" marL="755647" indent="-377824" lvl="1">
              <a:lnSpc>
                <a:spcPts val="4829"/>
              </a:lnSpc>
              <a:buFont typeface="Arial"/>
              <a:buChar char="•"/>
            </a:pPr>
            <a:r>
              <a:rPr lang="en-US" sz="3499">
                <a:solidFill>
                  <a:srgbClr val="000000"/>
                </a:solidFill>
                <a:latin typeface="Source Sans Pro"/>
                <a:ea typeface="Source Sans Pro"/>
                <a:cs typeface="Source Sans Pro"/>
                <a:sym typeface="Source Sans Pro"/>
              </a:rPr>
              <a:t>Water Efficiency: Reduce water usage compared to conventional irrigation systems.</a:t>
            </a:r>
          </a:p>
          <a:p>
            <a:pPr algn="l">
              <a:lnSpc>
                <a:spcPts val="4829"/>
              </a:lnSpc>
            </a:pPr>
          </a:p>
        </p:txBody>
      </p:sp>
      <p:grpSp>
        <p:nvGrpSpPr>
          <p:cNvPr name="Group 5" id="5"/>
          <p:cNvGrpSpPr/>
          <p:nvPr/>
        </p:nvGrpSpPr>
        <p:grpSpPr>
          <a:xfrm rot="0">
            <a:off x="-14288" y="-14288"/>
            <a:ext cx="8606888" cy="1693299"/>
            <a:chOff x="0" y="0"/>
            <a:chExt cx="11475850" cy="2257732"/>
          </a:xfrm>
        </p:grpSpPr>
        <p:sp>
          <p:nvSpPr>
            <p:cNvPr name="Freeform 6" id="6"/>
            <p:cNvSpPr/>
            <p:nvPr/>
          </p:nvSpPr>
          <p:spPr>
            <a:xfrm flipH="false" flipV="false" rot="0">
              <a:off x="19050" y="19050"/>
              <a:ext cx="11437748" cy="2219706"/>
            </a:xfrm>
            <a:custGeom>
              <a:avLst/>
              <a:gdLst/>
              <a:ahLst/>
              <a:cxnLst/>
              <a:rect r="r" b="b" t="t" l="l"/>
              <a:pathLst>
                <a:path h="2219706" w="11437748">
                  <a:moveTo>
                    <a:pt x="0" y="554863"/>
                  </a:moveTo>
                  <a:lnTo>
                    <a:pt x="10312654" y="554863"/>
                  </a:lnTo>
                  <a:lnTo>
                    <a:pt x="10312654" y="0"/>
                  </a:lnTo>
                  <a:lnTo>
                    <a:pt x="11437748" y="1109853"/>
                  </a:lnTo>
                  <a:lnTo>
                    <a:pt x="10312654" y="2219706"/>
                  </a:lnTo>
                  <a:lnTo>
                    <a:pt x="10312654" y="1664716"/>
                  </a:lnTo>
                  <a:lnTo>
                    <a:pt x="0" y="1664716"/>
                  </a:lnTo>
                  <a:close/>
                </a:path>
              </a:pathLst>
            </a:custGeom>
            <a:solidFill>
              <a:srgbClr val="156082"/>
            </a:solidFill>
          </p:spPr>
        </p:sp>
        <p:sp>
          <p:nvSpPr>
            <p:cNvPr name="Freeform 7" id="7"/>
            <p:cNvSpPr/>
            <p:nvPr/>
          </p:nvSpPr>
          <p:spPr>
            <a:xfrm flipH="false" flipV="false" rot="0">
              <a:off x="0" y="-1397"/>
              <a:ext cx="11475848" cy="2260854"/>
            </a:xfrm>
            <a:custGeom>
              <a:avLst/>
              <a:gdLst/>
              <a:ahLst/>
              <a:cxnLst/>
              <a:rect r="r" b="b" t="t" l="l"/>
              <a:pathLst>
                <a:path h="2260854" w="11475848">
                  <a:moveTo>
                    <a:pt x="19050" y="556260"/>
                  </a:moveTo>
                  <a:lnTo>
                    <a:pt x="10331704" y="556260"/>
                  </a:lnTo>
                  <a:lnTo>
                    <a:pt x="10331704" y="575310"/>
                  </a:lnTo>
                  <a:lnTo>
                    <a:pt x="10312654" y="575310"/>
                  </a:lnTo>
                  <a:lnTo>
                    <a:pt x="10312654" y="20447"/>
                  </a:lnTo>
                  <a:cubicBezTo>
                    <a:pt x="10312654" y="12827"/>
                    <a:pt x="10317226" y="5842"/>
                    <a:pt x="10324338" y="2921"/>
                  </a:cubicBezTo>
                  <a:cubicBezTo>
                    <a:pt x="10331450" y="0"/>
                    <a:pt x="10339578" y="1524"/>
                    <a:pt x="10345039" y="6985"/>
                  </a:cubicBezTo>
                  <a:lnTo>
                    <a:pt x="11470132" y="1116838"/>
                  </a:lnTo>
                  <a:cubicBezTo>
                    <a:pt x="11473815" y="1120394"/>
                    <a:pt x="11475848" y="1125347"/>
                    <a:pt x="11475848" y="1130427"/>
                  </a:cubicBezTo>
                  <a:cubicBezTo>
                    <a:pt x="11475848" y="1135507"/>
                    <a:pt x="11473815" y="1140460"/>
                    <a:pt x="11470132" y="1144016"/>
                  </a:cubicBezTo>
                  <a:lnTo>
                    <a:pt x="10345039" y="2253869"/>
                  </a:lnTo>
                  <a:cubicBezTo>
                    <a:pt x="10339578" y="2259203"/>
                    <a:pt x="10331450" y="2260854"/>
                    <a:pt x="10324338" y="2257933"/>
                  </a:cubicBezTo>
                  <a:cubicBezTo>
                    <a:pt x="10317226" y="2255012"/>
                    <a:pt x="10312654" y="2248027"/>
                    <a:pt x="10312654" y="2240407"/>
                  </a:cubicBezTo>
                  <a:lnTo>
                    <a:pt x="10312654" y="1685163"/>
                  </a:lnTo>
                  <a:lnTo>
                    <a:pt x="10331704" y="1685163"/>
                  </a:lnTo>
                  <a:lnTo>
                    <a:pt x="10331704"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10331704" y="1666113"/>
                  </a:lnTo>
                  <a:cubicBezTo>
                    <a:pt x="10342245" y="1666113"/>
                    <a:pt x="10350754" y="1674622"/>
                    <a:pt x="10350754" y="1685163"/>
                  </a:cubicBezTo>
                  <a:lnTo>
                    <a:pt x="10350754" y="2240026"/>
                  </a:lnTo>
                  <a:lnTo>
                    <a:pt x="10331704" y="2240026"/>
                  </a:lnTo>
                  <a:lnTo>
                    <a:pt x="10318369" y="2226437"/>
                  </a:lnTo>
                  <a:lnTo>
                    <a:pt x="11443462" y="1116584"/>
                  </a:lnTo>
                  <a:lnTo>
                    <a:pt x="11456798" y="1130173"/>
                  </a:lnTo>
                  <a:lnTo>
                    <a:pt x="11443462" y="1143762"/>
                  </a:lnTo>
                  <a:lnTo>
                    <a:pt x="10318242" y="34036"/>
                  </a:lnTo>
                  <a:lnTo>
                    <a:pt x="10331577" y="20447"/>
                  </a:lnTo>
                  <a:lnTo>
                    <a:pt x="10350627" y="20447"/>
                  </a:lnTo>
                  <a:lnTo>
                    <a:pt x="10350627" y="575310"/>
                  </a:lnTo>
                  <a:cubicBezTo>
                    <a:pt x="10350627" y="585851"/>
                    <a:pt x="10342118" y="594360"/>
                    <a:pt x="10331577" y="594360"/>
                  </a:cubicBezTo>
                  <a:lnTo>
                    <a:pt x="19050" y="594360"/>
                  </a:lnTo>
                  <a:close/>
                </a:path>
              </a:pathLst>
            </a:custGeom>
            <a:solidFill>
              <a:srgbClr val="042433"/>
            </a:solidFill>
          </p:spPr>
        </p:sp>
        <p:sp>
          <p:nvSpPr>
            <p:cNvPr name="TextBox 8" id="8"/>
            <p:cNvSpPr txBox="true"/>
            <p:nvPr/>
          </p:nvSpPr>
          <p:spPr>
            <a:xfrm>
              <a:off x="0" y="-9525"/>
              <a:ext cx="11475850"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Project Goal &amp; Objectives</a:t>
              </a:r>
            </a:p>
          </p:txBody>
        </p:sp>
      </p:grpSp>
      <p:sp>
        <p:nvSpPr>
          <p:cNvPr name="Freeform 9" id="9"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0"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Proposed Solution</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Freeform 9" id="9"/>
          <p:cNvSpPr/>
          <p:nvPr/>
        </p:nvSpPr>
        <p:spPr>
          <a:xfrm flipH="false" flipV="false" rot="0">
            <a:off x="6727815" y="1886579"/>
            <a:ext cx="5284555" cy="7931791"/>
          </a:xfrm>
          <a:custGeom>
            <a:avLst/>
            <a:gdLst/>
            <a:ahLst/>
            <a:cxnLst/>
            <a:rect r="r" b="b" t="t" l="l"/>
            <a:pathLst>
              <a:path h="7931791" w="5284555">
                <a:moveTo>
                  <a:pt x="0" y="0"/>
                </a:moveTo>
                <a:lnTo>
                  <a:pt x="5284555" y="0"/>
                </a:lnTo>
                <a:lnTo>
                  <a:pt x="5284555" y="7931791"/>
                </a:lnTo>
                <a:lnTo>
                  <a:pt x="0" y="7931791"/>
                </a:lnTo>
                <a:lnTo>
                  <a:pt x="0" y="0"/>
                </a:lnTo>
                <a:close/>
              </a:path>
            </a:pathLst>
          </a:custGeom>
          <a:blipFill>
            <a:blip r:embed="rId4"/>
            <a:stretch>
              <a:fillRect l="0" t="0" r="0" b="0"/>
            </a:stretch>
          </a:blipFill>
        </p:spPr>
      </p:sp>
      <p:sp>
        <p:nvSpPr>
          <p:cNvPr name="TextBox 10" id="10"/>
          <p:cNvSpPr txBox="true"/>
          <p:nvPr/>
        </p:nvSpPr>
        <p:spPr>
          <a:xfrm rot="0">
            <a:off x="285750" y="1621862"/>
            <a:ext cx="6038688" cy="1116330"/>
          </a:xfrm>
          <a:prstGeom prst="rect">
            <a:avLst/>
          </a:prstGeom>
        </p:spPr>
        <p:txBody>
          <a:bodyPr anchor="t" rtlCol="false" tIns="0" lIns="0" bIns="0" rIns="0">
            <a:spAutoFit/>
          </a:bodyPr>
          <a:lstStyle/>
          <a:p>
            <a:pPr algn="l">
              <a:lnSpc>
                <a:spcPts val="4829"/>
              </a:lnSpc>
            </a:pPr>
            <a:r>
              <a:rPr lang="en-US" sz="3499" b="true">
                <a:solidFill>
                  <a:srgbClr val="000000"/>
                </a:solidFill>
                <a:latin typeface="Source Sans Pro Bold"/>
                <a:ea typeface="Source Sans Pro Bold"/>
                <a:cs typeface="Source Sans Pro Bold"/>
                <a:sym typeface="Source Sans Pro Bold"/>
              </a:rPr>
              <a:t>System Architecture diagram</a:t>
            </a:r>
          </a:p>
          <a:p>
            <a:pPr algn="l">
              <a:lnSpc>
                <a:spcPts val="41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58000">
              <a:srgbClr val="F0F8FD">
                <a:alpha val="100000"/>
              </a:srgbClr>
            </a:gs>
            <a:gs pos="74000">
              <a:srgbClr val="74C4E9">
                <a:alpha val="100000"/>
              </a:srgbClr>
            </a:gs>
            <a:gs pos="83000">
              <a:srgbClr val="74C4E9">
                <a:alpha val="100000"/>
              </a:srgbClr>
            </a:gs>
            <a:gs pos="100000">
              <a:srgbClr val="A2D8F0">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285750" y="9799320"/>
            <a:ext cx="2593182" cy="201930"/>
          </a:xfrm>
          <a:prstGeom prst="rect">
            <a:avLst/>
          </a:prstGeom>
        </p:spPr>
        <p:txBody>
          <a:bodyPr anchor="t" rtlCol="false" tIns="0" lIns="0" bIns="0" rIns="0">
            <a:spAutoFit/>
          </a:bodyPr>
          <a:lstStyle/>
          <a:p>
            <a:pPr algn="l">
              <a:lnSpc>
                <a:spcPts val="1439"/>
              </a:lnSpc>
            </a:pPr>
            <a:r>
              <a:rPr lang="en-US" sz="1200">
                <a:solidFill>
                  <a:srgbClr val="000000">
                    <a:alpha val="49804"/>
                  </a:srgbClr>
                </a:solidFill>
                <a:latin typeface="Calibri (MS)"/>
                <a:ea typeface="Calibri (MS)"/>
                <a:cs typeface="Calibri (MS)"/>
                <a:sym typeface="Calibri (MS)"/>
              </a:rPr>
              <a:t>Sensitivity: LNT Construction Internal Use</a:t>
            </a:r>
          </a:p>
        </p:txBody>
      </p:sp>
      <p:sp>
        <p:nvSpPr>
          <p:cNvPr name="Freeform 3" id="3"/>
          <p:cNvSpPr/>
          <p:nvPr/>
        </p:nvSpPr>
        <p:spPr>
          <a:xfrm flipH="false" flipV="false" rot="0">
            <a:off x="9525" y="10518"/>
            <a:ext cx="18288000" cy="10265962"/>
          </a:xfrm>
          <a:custGeom>
            <a:avLst/>
            <a:gdLst/>
            <a:ahLst/>
            <a:cxnLst/>
            <a:rect r="r" b="b" t="t" l="l"/>
            <a:pathLst>
              <a:path h="10265962" w="18288000">
                <a:moveTo>
                  <a:pt x="0" y="0"/>
                </a:moveTo>
                <a:lnTo>
                  <a:pt x="18288000" y="0"/>
                </a:lnTo>
                <a:lnTo>
                  <a:pt x="18288000" y="10265962"/>
                </a:lnTo>
                <a:lnTo>
                  <a:pt x="0" y="10265962"/>
                </a:lnTo>
                <a:lnTo>
                  <a:pt x="0" y="0"/>
                </a:lnTo>
                <a:close/>
              </a:path>
            </a:pathLst>
          </a:custGeom>
          <a:blipFill>
            <a:blip r:embed="rId2">
              <a:alphaModFix amt="35000"/>
            </a:blip>
            <a:stretch>
              <a:fillRect l="0" t="0" r="0" b="0"/>
            </a:stretch>
          </a:blipFill>
        </p:spPr>
      </p:sp>
      <p:grpSp>
        <p:nvGrpSpPr>
          <p:cNvPr name="Group 4" id="4"/>
          <p:cNvGrpSpPr/>
          <p:nvPr/>
        </p:nvGrpSpPr>
        <p:grpSpPr>
          <a:xfrm rot="0">
            <a:off x="-14288" y="-14288"/>
            <a:ext cx="7398020" cy="1693299"/>
            <a:chOff x="0" y="0"/>
            <a:chExt cx="9864026" cy="2257732"/>
          </a:xfrm>
        </p:grpSpPr>
        <p:sp>
          <p:nvSpPr>
            <p:cNvPr name="Freeform 5" id="5"/>
            <p:cNvSpPr/>
            <p:nvPr/>
          </p:nvSpPr>
          <p:spPr>
            <a:xfrm flipH="false" flipV="false" rot="0">
              <a:off x="19050" y="19050"/>
              <a:ext cx="9825863" cy="2219706"/>
            </a:xfrm>
            <a:custGeom>
              <a:avLst/>
              <a:gdLst/>
              <a:ahLst/>
              <a:cxnLst/>
              <a:rect r="r" b="b" t="t" l="l"/>
              <a:pathLst>
                <a:path h="2219706" w="9825863">
                  <a:moveTo>
                    <a:pt x="0" y="554863"/>
                  </a:moveTo>
                  <a:lnTo>
                    <a:pt x="8701405" y="554863"/>
                  </a:lnTo>
                  <a:lnTo>
                    <a:pt x="8701405" y="0"/>
                  </a:lnTo>
                  <a:lnTo>
                    <a:pt x="9825863" y="1109853"/>
                  </a:lnTo>
                  <a:lnTo>
                    <a:pt x="8701405" y="2219706"/>
                  </a:lnTo>
                  <a:lnTo>
                    <a:pt x="8701405" y="1664716"/>
                  </a:lnTo>
                  <a:lnTo>
                    <a:pt x="0" y="1664716"/>
                  </a:lnTo>
                  <a:close/>
                </a:path>
              </a:pathLst>
            </a:custGeom>
            <a:solidFill>
              <a:srgbClr val="156082"/>
            </a:solidFill>
          </p:spPr>
        </p:sp>
        <p:sp>
          <p:nvSpPr>
            <p:cNvPr name="Freeform 6" id="6"/>
            <p:cNvSpPr/>
            <p:nvPr/>
          </p:nvSpPr>
          <p:spPr>
            <a:xfrm flipH="false" flipV="false" rot="0">
              <a:off x="0" y="-1397"/>
              <a:ext cx="9863963" cy="2260600"/>
            </a:xfrm>
            <a:custGeom>
              <a:avLst/>
              <a:gdLst/>
              <a:ahLst/>
              <a:cxnLst/>
              <a:rect r="r" b="b" t="t" l="l"/>
              <a:pathLst>
                <a:path h="2260600" w="9863963">
                  <a:moveTo>
                    <a:pt x="19050" y="556260"/>
                  </a:moveTo>
                  <a:lnTo>
                    <a:pt x="8720455" y="556260"/>
                  </a:lnTo>
                  <a:lnTo>
                    <a:pt x="8720455" y="575310"/>
                  </a:lnTo>
                  <a:lnTo>
                    <a:pt x="8701405" y="575310"/>
                  </a:lnTo>
                  <a:lnTo>
                    <a:pt x="8701405" y="20447"/>
                  </a:lnTo>
                  <a:cubicBezTo>
                    <a:pt x="8701405" y="12827"/>
                    <a:pt x="8705977" y="5842"/>
                    <a:pt x="8713089" y="2921"/>
                  </a:cubicBezTo>
                  <a:cubicBezTo>
                    <a:pt x="8720201" y="0"/>
                    <a:pt x="8728329" y="1524"/>
                    <a:pt x="8733790" y="6985"/>
                  </a:cubicBezTo>
                  <a:lnTo>
                    <a:pt x="9858249" y="1116838"/>
                  </a:lnTo>
                  <a:cubicBezTo>
                    <a:pt x="9861931" y="1120394"/>
                    <a:pt x="9863963" y="1125347"/>
                    <a:pt x="9863963" y="1130427"/>
                  </a:cubicBezTo>
                  <a:cubicBezTo>
                    <a:pt x="9863963" y="1135507"/>
                    <a:pt x="9861931" y="1140460"/>
                    <a:pt x="9858249" y="1144016"/>
                  </a:cubicBezTo>
                  <a:lnTo>
                    <a:pt x="8733790" y="2253615"/>
                  </a:lnTo>
                  <a:cubicBezTo>
                    <a:pt x="8728329" y="2258949"/>
                    <a:pt x="8720201" y="2260600"/>
                    <a:pt x="8713089" y="2257679"/>
                  </a:cubicBezTo>
                  <a:cubicBezTo>
                    <a:pt x="8705977" y="2254758"/>
                    <a:pt x="8701405" y="2247773"/>
                    <a:pt x="8701405" y="2240153"/>
                  </a:cubicBezTo>
                  <a:lnTo>
                    <a:pt x="8701405" y="1685163"/>
                  </a:lnTo>
                  <a:lnTo>
                    <a:pt x="8720455" y="1685163"/>
                  </a:lnTo>
                  <a:lnTo>
                    <a:pt x="8720455" y="1704213"/>
                  </a:lnTo>
                  <a:lnTo>
                    <a:pt x="19050" y="1704213"/>
                  </a:lnTo>
                  <a:cubicBezTo>
                    <a:pt x="8509" y="1704213"/>
                    <a:pt x="0" y="1695704"/>
                    <a:pt x="0" y="1685163"/>
                  </a:cubicBezTo>
                  <a:lnTo>
                    <a:pt x="0" y="575310"/>
                  </a:lnTo>
                  <a:cubicBezTo>
                    <a:pt x="0" y="564769"/>
                    <a:pt x="8509" y="556260"/>
                    <a:pt x="19050" y="556260"/>
                  </a:cubicBezTo>
                  <a:moveTo>
                    <a:pt x="19050" y="594360"/>
                  </a:moveTo>
                  <a:lnTo>
                    <a:pt x="19050" y="575310"/>
                  </a:lnTo>
                  <a:lnTo>
                    <a:pt x="38100" y="575310"/>
                  </a:lnTo>
                  <a:lnTo>
                    <a:pt x="38100" y="1685163"/>
                  </a:lnTo>
                  <a:lnTo>
                    <a:pt x="19050" y="1685163"/>
                  </a:lnTo>
                  <a:lnTo>
                    <a:pt x="19050" y="1666113"/>
                  </a:lnTo>
                  <a:lnTo>
                    <a:pt x="8720455" y="1666113"/>
                  </a:lnTo>
                  <a:cubicBezTo>
                    <a:pt x="8730997" y="1666113"/>
                    <a:pt x="8739505" y="1674622"/>
                    <a:pt x="8739505" y="1685163"/>
                  </a:cubicBezTo>
                  <a:lnTo>
                    <a:pt x="8739505" y="2240026"/>
                  </a:lnTo>
                  <a:lnTo>
                    <a:pt x="8720455" y="2240026"/>
                  </a:lnTo>
                  <a:lnTo>
                    <a:pt x="8707120" y="2226437"/>
                  </a:lnTo>
                  <a:lnTo>
                    <a:pt x="9831578" y="1116584"/>
                  </a:lnTo>
                  <a:lnTo>
                    <a:pt x="9844913" y="1130173"/>
                  </a:lnTo>
                  <a:lnTo>
                    <a:pt x="9831578" y="1143762"/>
                  </a:lnTo>
                  <a:lnTo>
                    <a:pt x="8707120" y="34036"/>
                  </a:lnTo>
                  <a:lnTo>
                    <a:pt x="8720455" y="20447"/>
                  </a:lnTo>
                  <a:lnTo>
                    <a:pt x="8739505" y="20447"/>
                  </a:lnTo>
                  <a:lnTo>
                    <a:pt x="8739505" y="575310"/>
                  </a:lnTo>
                  <a:cubicBezTo>
                    <a:pt x="8739505" y="585851"/>
                    <a:pt x="8730996" y="594360"/>
                    <a:pt x="8720455" y="594360"/>
                  </a:cubicBezTo>
                  <a:lnTo>
                    <a:pt x="19050" y="594360"/>
                  </a:lnTo>
                  <a:close/>
                </a:path>
              </a:pathLst>
            </a:custGeom>
            <a:solidFill>
              <a:srgbClr val="042433"/>
            </a:solidFill>
          </p:spPr>
        </p:sp>
        <p:sp>
          <p:nvSpPr>
            <p:cNvPr name="TextBox 7" id="7"/>
            <p:cNvSpPr txBox="true"/>
            <p:nvPr/>
          </p:nvSpPr>
          <p:spPr>
            <a:xfrm>
              <a:off x="0" y="-9525"/>
              <a:ext cx="9864026" cy="2267257"/>
            </a:xfrm>
            <a:prstGeom prst="rect">
              <a:avLst/>
            </a:prstGeom>
          </p:spPr>
          <p:txBody>
            <a:bodyPr anchor="ctr" rtlCol="false" tIns="50800" lIns="50800" bIns="50800" rIns="50800"/>
            <a:lstStyle/>
            <a:p>
              <a:pPr algn="ctr">
                <a:lnSpc>
                  <a:spcPts val="4320"/>
                </a:lnSpc>
              </a:pPr>
              <a:r>
                <a:rPr lang="en-US" sz="3600" b="true">
                  <a:solidFill>
                    <a:srgbClr val="FFFFFF"/>
                  </a:solidFill>
                  <a:latin typeface="Source Sans Pro Bold"/>
                  <a:ea typeface="Source Sans Pro Bold"/>
                  <a:cs typeface="Source Sans Pro Bold"/>
                  <a:sym typeface="Source Sans Pro Bold"/>
                </a:rPr>
                <a:t>Proposed Solution</a:t>
              </a:r>
            </a:p>
          </p:txBody>
        </p:sp>
      </p:grpSp>
      <p:sp>
        <p:nvSpPr>
          <p:cNvPr name="Freeform 8" id="8" descr="A green square with a square on it  AI-generated content may be incorrect."/>
          <p:cNvSpPr/>
          <p:nvPr/>
        </p:nvSpPr>
        <p:spPr>
          <a:xfrm flipH="false" flipV="false" rot="0">
            <a:off x="274852" y="434820"/>
            <a:ext cx="795082" cy="795083"/>
          </a:xfrm>
          <a:custGeom>
            <a:avLst/>
            <a:gdLst/>
            <a:ahLst/>
            <a:cxnLst/>
            <a:rect r="r" b="b" t="t" l="l"/>
            <a:pathLst>
              <a:path h="795083" w="795082">
                <a:moveTo>
                  <a:pt x="0" y="0"/>
                </a:moveTo>
                <a:lnTo>
                  <a:pt x="795083" y="0"/>
                </a:lnTo>
                <a:lnTo>
                  <a:pt x="795083" y="795083"/>
                </a:lnTo>
                <a:lnTo>
                  <a:pt x="0" y="795083"/>
                </a:lnTo>
                <a:lnTo>
                  <a:pt x="0" y="0"/>
                </a:lnTo>
                <a:close/>
              </a:path>
            </a:pathLst>
          </a:custGeom>
          <a:blipFill>
            <a:blip r:embed="rId3"/>
            <a:stretch>
              <a:fillRect l="0" t="0" r="0" b="0"/>
            </a:stretch>
          </a:blipFill>
        </p:spPr>
      </p:sp>
      <p:sp>
        <p:nvSpPr>
          <p:cNvPr name="TextBox 9" id="9"/>
          <p:cNvSpPr txBox="true"/>
          <p:nvPr/>
        </p:nvSpPr>
        <p:spPr>
          <a:xfrm rot="0">
            <a:off x="672394" y="1679012"/>
            <a:ext cx="16485543" cy="7467600"/>
          </a:xfrm>
          <a:prstGeom prst="rect">
            <a:avLst/>
          </a:prstGeom>
        </p:spPr>
        <p:txBody>
          <a:bodyPr anchor="t" rtlCol="false" tIns="0" lIns="0" bIns="0" rIns="0">
            <a:spAutoFit/>
          </a:bodyPr>
          <a:lstStyle/>
          <a:p>
            <a:pPr algn="l">
              <a:lnSpc>
                <a:spcPts val="4200"/>
              </a:lnSpc>
              <a:spcBef>
                <a:spcPct val="0"/>
              </a:spcBef>
            </a:pPr>
            <a:r>
              <a:rPr lang="en-US" b="true" sz="3500">
                <a:solidFill>
                  <a:srgbClr val="000000"/>
                </a:solidFill>
                <a:latin typeface="Source Sans Pro Bold"/>
                <a:ea typeface="Source Sans Pro Bold"/>
                <a:cs typeface="Source Sans Pro Bold"/>
                <a:sym typeface="Source Sans Pro Bold"/>
              </a:rPr>
              <a:t>1. Data Collection </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Embedded devices like ESP32 gather real-time data (e.g., soil moisture, temperature).</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These values are streamed continuously from sensors to a microcontroller.</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The system pre-processes this data (filtering, averaging) before passing it forward.</a:t>
            </a:r>
          </a:p>
          <a:p>
            <a:pPr algn="l">
              <a:lnSpc>
                <a:spcPts val="4200"/>
              </a:lnSpc>
              <a:spcBef>
                <a:spcPct val="0"/>
              </a:spcBef>
            </a:pPr>
            <a:r>
              <a:rPr lang="en-US" b="true" sz="3500">
                <a:solidFill>
                  <a:srgbClr val="000000"/>
                </a:solidFill>
                <a:latin typeface="Source Sans Pro Bold"/>
                <a:ea typeface="Source Sans Pro Bold"/>
                <a:cs typeface="Source Sans Pro Bold"/>
                <a:sym typeface="Source Sans Pro Bold"/>
              </a:rPr>
              <a:t>2. Communication to the Cloud</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Using Wi-Fi  the data is pushed to cloud platforms (ThingSpeak).</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Here, vast datasets are stored, enabling long-term analysis.</a:t>
            </a:r>
          </a:p>
          <a:p>
            <a:pPr algn="l">
              <a:lnSpc>
                <a:spcPts val="4200"/>
              </a:lnSpc>
              <a:spcBef>
                <a:spcPct val="0"/>
              </a:spcBef>
            </a:pPr>
            <a:r>
              <a:rPr lang="en-US" b="true" sz="3500">
                <a:solidFill>
                  <a:srgbClr val="000000"/>
                </a:solidFill>
                <a:latin typeface="Source Sans Pro Bold"/>
                <a:ea typeface="Source Sans Pro Bold"/>
                <a:cs typeface="Source Sans Pro Bold"/>
                <a:sym typeface="Source Sans Pro Bold"/>
              </a:rPr>
              <a:t>3. Machine Learning Models </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ML models are trained using historical sensor data.</a:t>
            </a:r>
          </a:p>
          <a:p>
            <a:pPr algn="l" marL="755651" indent="-377825" lvl="1">
              <a:lnSpc>
                <a:spcPts val="4200"/>
              </a:lnSpc>
              <a:buFont typeface="Arial"/>
              <a:buChar char="•"/>
            </a:pPr>
            <a:r>
              <a:rPr lang="en-US" sz="3500">
                <a:solidFill>
                  <a:srgbClr val="000000"/>
                </a:solidFill>
                <a:latin typeface="Source Sans Pro"/>
                <a:ea typeface="Source Sans Pro"/>
                <a:cs typeface="Source Sans Pro"/>
                <a:sym typeface="Source Sans Pro"/>
              </a:rPr>
              <a:t>Models can predict:</a:t>
            </a:r>
          </a:p>
          <a:p>
            <a:pPr algn="l" marL="755651" indent="-377825" lvl="1">
              <a:lnSpc>
                <a:spcPts val="4200"/>
              </a:lnSpc>
              <a:buAutoNum type="arabicPeriod" startAt="1"/>
            </a:pPr>
            <a:r>
              <a:rPr lang="en-US" sz="3500">
                <a:solidFill>
                  <a:srgbClr val="000000"/>
                </a:solidFill>
                <a:latin typeface="Source Sans Pro"/>
                <a:ea typeface="Source Sans Pro"/>
                <a:cs typeface="Source Sans Pro"/>
                <a:sym typeface="Source Sans Pro"/>
              </a:rPr>
              <a:t>    </a:t>
            </a:r>
            <a:r>
              <a:rPr lang="en-US" sz="3500">
                <a:solidFill>
                  <a:srgbClr val="000000"/>
                </a:solidFill>
                <a:latin typeface="Source Sans Pro"/>
                <a:ea typeface="Source Sans Pro"/>
                <a:cs typeface="Source Sans Pro"/>
                <a:sym typeface="Source Sans Pro"/>
              </a:rPr>
              <a:t>Future soil moisture trends.</a:t>
            </a:r>
          </a:p>
          <a:p>
            <a:pPr algn="l" marL="755651" indent="-377825" lvl="1">
              <a:lnSpc>
                <a:spcPts val="4200"/>
              </a:lnSpc>
              <a:buAutoNum type="arabicPeriod" startAt="1"/>
            </a:pPr>
            <a:r>
              <a:rPr lang="en-US" sz="3500">
                <a:solidFill>
                  <a:srgbClr val="000000"/>
                </a:solidFill>
                <a:latin typeface="Source Sans Pro"/>
                <a:ea typeface="Source Sans Pro"/>
                <a:cs typeface="Source Sans Pro"/>
                <a:sym typeface="Source Sans Pro"/>
              </a:rPr>
              <a:t>    When irrigation is needed.</a:t>
            </a:r>
          </a:p>
          <a:p>
            <a:pPr algn="l">
              <a:lnSpc>
                <a:spcPts val="4200"/>
              </a:lnSpc>
              <a:spcBef>
                <a:spcPct val="0"/>
              </a:spcBef>
            </a:pPr>
          </a:p>
          <a:p>
            <a:pPr algn="l">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DAGqCsSFyjk</dc:identifier>
  <dcterms:modified xsi:type="dcterms:W3CDTF">2011-08-01T06:04:30Z</dcterms:modified>
  <cp:revision>1</cp:revision>
  <dc:title>SmartIrrigation</dc:title>
</cp:coreProperties>
</file>